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01" r:id="rId3"/>
    <p:sldId id="317" r:id="rId4"/>
    <p:sldId id="316" r:id="rId5"/>
    <p:sldId id="318" r:id="rId6"/>
    <p:sldId id="319" r:id="rId7"/>
    <p:sldId id="309" r:id="rId8"/>
    <p:sldId id="314" r:id="rId9"/>
    <p:sldId id="312" r:id="rId10"/>
    <p:sldId id="315" r:id="rId11"/>
    <p:sldId id="320" r:id="rId12"/>
    <p:sldId id="313" r:id="rId13"/>
    <p:sldId id="32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1" r:id="rId22"/>
    <p:sldId id="340" r:id="rId23"/>
    <p:sldId id="342" r:id="rId24"/>
    <p:sldId id="343" r:id="rId25"/>
    <p:sldId id="344" r:id="rId26"/>
    <p:sldId id="345" r:id="rId27"/>
    <p:sldId id="346" r:id="rId28"/>
    <p:sldId id="331" r:id="rId29"/>
    <p:sldId id="332" r:id="rId30"/>
    <p:sldId id="325" r:id="rId31"/>
    <p:sldId id="326" r:id="rId32"/>
    <p:sldId id="327" r:id="rId33"/>
    <p:sldId id="328" r:id="rId34"/>
    <p:sldId id="329" r:id="rId35"/>
    <p:sldId id="330" r:id="rId36"/>
    <p:sldId id="347" r:id="rId37"/>
    <p:sldId id="321" r:id="rId38"/>
    <p:sldId id="302" r:id="rId39"/>
    <p:sldId id="353" r:id="rId40"/>
    <p:sldId id="348" r:id="rId41"/>
    <p:sldId id="354" r:id="rId42"/>
    <p:sldId id="355" r:id="rId43"/>
    <p:sldId id="349" r:id="rId44"/>
    <p:sldId id="360" r:id="rId45"/>
    <p:sldId id="350" r:id="rId46"/>
    <p:sldId id="361" r:id="rId47"/>
    <p:sldId id="364" r:id="rId48"/>
    <p:sldId id="352" r:id="rId49"/>
    <p:sldId id="369" r:id="rId50"/>
    <p:sldId id="365" r:id="rId51"/>
    <p:sldId id="367" r:id="rId52"/>
    <p:sldId id="351" r:id="rId53"/>
    <p:sldId id="363" r:id="rId54"/>
    <p:sldId id="368" r:id="rId55"/>
    <p:sldId id="370" r:id="rId56"/>
    <p:sldId id="294" r:id="rId57"/>
    <p:sldId id="279" r:id="rId58"/>
    <p:sldId id="285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다빈" initials="김" lastIdx="1" clrIdx="0">
    <p:extLst>
      <p:ext uri="{19B8F6BF-5375-455C-9EA6-DF929625EA0E}">
        <p15:presenceInfo xmlns:p15="http://schemas.microsoft.com/office/powerpoint/2012/main" userId="c50c475cef6053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7FE5"/>
    <a:srgbClr val="D3B6F0"/>
    <a:srgbClr val="9ECB7F"/>
    <a:srgbClr val="85B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1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8D7731-8365-45F7-BA17-8181AF5D90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65CBAC-51D0-458F-B06C-B6A1580F9D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D2206-F45D-478D-BFB1-ABAEAD250DB4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5C818B-A4E6-460E-910E-9B5D99FC67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21C46C-7BA5-4735-A518-110AD4CAF3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63389-471D-44CB-81A5-2A9EBF199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067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6DB36-32E5-4EBE-B730-D6CE078D50E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F24CF-57ED-420D-9CD6-4B1E9BB8D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5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BC58C5-4D61-4269-A928-E48F4D9D1AF4}"/>
              </a:ext>
            </a:extLst>
          </p:cNvPr>
          <p:cNvSpPr/>
          <p:nvPr userDrawn="1"/>
        </p:nvSpPr>
        <p:spPr>
          <a:xfrm>
            <a:off x="-134815" y="352337"/>
            <a:ext cx="12414738" cy="427839"/>
          </a:xfrm>
          <a:prstGeom prst="rect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D4CCA-608D-4F1D-865D-AC1E6B9B604B}"/>
              </a:ext>
            </a:extLst>
          </p:cNvPr>
          <p:cNvSpPr txBox="1"/>
          <p:nvPr userDrawn="1"/>
        </p:nvSpPr>
        <p:spPr>
          <a:xfrm>
            <a:off x="56389" y="396978"/>
            <a:ext cx="613758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경성대학교 입시정보"/>
          <p:cNvPicPr>
            <a:picLocks noChangeAspect="1" noChangeArrowheads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3" y="6211068"/>
            <a:ext cx="522129" cy="52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 userDrawn="1"/>
        </p:nvCxnSpPr>
        <p:spPr>
          <a:xfrm flipH="1">
            <a:off x="726829" y="352337"/>
            <a:ext cx="140675" cy="42783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1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1A2D8-4452-4BB7-8C17-67DEB12B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6016A-8CFD-4F53-BA8D-775012238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658C1-610E-4463-8649-CE845B3C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C594BB-20E7-40FC-8184-680C1647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6C305-6972-4D98-82D4-5AFBFA99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23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7B89E3-4EB7-4251-A5D3-8ADAF6E74C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74BC2A-CB54-4C8A-A9F6-7DE531989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E57C9-C27F-4BCD-A005-152D75F6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ADCEC-3B9D-4EDC-A77A-75AEEF0D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30662-ADDD-4EF8-9722-E8EB92C5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2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A77F5-8934-434D-B524-D6894138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3B811-91A5-40E2-A05A-DA42F7D0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0C458-5C30-4C0A-A668-0FB48A4E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01599-9117-4F46-9EBB-3C951776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DBA77-0C36-435D-876E-64679087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3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C07A2-66DB-43DC-9BF9-5D00FB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781A0-56DD-4237-A7CD-621A55959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07307-F8F0-4B56-AB8B-82D45E02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66861-2C8D-4988-B991-EE3BB770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72BE5-97AB-45AC-B3E7-4EC446AE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55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CC956-7712-4B2C-B620-5D6A0A85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C494F-2A8E-4398-B621-8B8926A1D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B68687-0485-4A96-9449-B2135E48E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0C6769-B166-46B2-9E51-09CA8888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5430CD-F944-4093-BD45-CF979B8E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8B212-ABBB-42E2-BAB8-5F5B4F4F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48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627AC-1F96-4679-949B-DF2F4CBE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022793-0336-4DD5-9224-B6D66688F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DA6BD-B917-4F75-AC8B-E935B0EEB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E4CE5C-A69F-4B25-97D4-222CA2995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69ED45-79AD-43FD-B696-0F6CBF56C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6905AD-7D0A-422F-96DE-1D32E9F4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E3E3E4-71EC-4DF5-A8C8-93F5EF37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4B94A0-4AA0-46E6-B438-99C2125F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6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A5463-FB67-400A-9266-309E473C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0DBF3C-7108-4B51-B6FD-6E5BB33A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D74434-A0AE-4195-BE71-F4CD7FCB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656102-FBF5-46AF-9E73-DE7ADDCF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4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614BFC-2652-4DB6-888A-E1E507C0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192AD-95E7-4C21-B03E-404FD522B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89E0D-7BA4-424F-8297-532E935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546E3-0F2A-4629-916A-84691CF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424C5-241D-424A-93A5-8F04A5080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D6D34-2CC0-4C62-AC50-F8D82690D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BB7B2-C959-4FCB-85EF-DF1252FA1A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0D0B3-E70C-4F86-B0B5-D1FAC469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189A03-138B-4C10-94A8-15AA1E1F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2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D3D7C-7F59-4C86-AE36-58255FBA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AC7EC4-771C-4C1F-8102-319B01304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A5C64D-BF5B-421E-8179-14012DAE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D18459-4865-44A9-A37C-0D5E9278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37383-F33F-4EF7-A1CD-E7959911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7EBDB0-0A2C-4FD6-9019-B16E6EB6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3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40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ding-factory.tistory.com/24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subicura.com/git/guide/#git%E1%84%8B%E1%85%B4-%E1%84%90%E1%85%B3%E1%86%A8%E1%84%8C%E1%85%B5%E1%86%BC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uLanjGGOsU" TargetMode="External"/><Relationship Id="rId13" Type="http://schemas.openxmlformats.org/officeDocument/2006/relationships/hyperlink" Target="https://www.youtube.com/watch?v=5qxdokgQ8AA" TargetMode="External"/><Relationship Id="rId18" Type="http://schemas.openxmlformats.org/officeDocument/2006/relationships/hyperlink" Target="https://jistol.github.io/vcs/2017/01/27/git-branch/" TargetMode="External"/><Relationship Id="rId3" Type="http://schemas.openxmlformats.org/officeDocument/2006/relationships/hyperlink" Target="https://www.youtube.com/watch?v=lPrxhA4PLoA" TargetMode="External"/><Relationship Id="rId21" Type="http://schemas.openxmlformats.org/officeDocument/2006/relationships/hyperlink" Target="https://developer88.tistory.com/entry/SourceTree%EC%97%90%EC%84%9C-Branch-%EC%83%9D%EC%84%B1%EA%B3%BC-%EB%B3%91%ED%95%A9Merge-%EA%B7%B8%EB%A6%AC%EA%B3%A0-%EC%B6%A9%EB%8F%8CConflict-%ED%95%B4%EA%B2%B0-%EC%A0%95%EB%A6%AC" TargetMode="External"/><Relationship Id="rId7" Type="http://schemas.openxmlformats.org/officeDocument/2006/relationships/hyperlink" Target="https://www.youtube.com/watch?v=MfOtCs6WhJ4" TargetMode="External"/><Relationship Id="rId12" Type="http://schemas.openxmlformats.org/officeDocument/2006/relationships/hyperlink" Target="https://coding-factory.tistory.com/249" TargetMode="External"/><Relationship Id="rId17" Type="http://schemas.openxmlformats.org/officeDocument/2006/relationships/hyperlink" Target="https://blog.naver.com/islove8587/223179277708" TargetMode="External"/><Relationship Id="rId2" Type="http://schemas.openxmlformats.org/officeDocument/2006/relationships/hyperlink" Target="&#44611;.%20&#44611;&#54728;&#48652;.%20&#44592;&#52488;&#44060;&#45392;%20&#51105;&#50500;&#46300;&#47548;.%205&#48516;%20&#49692;&#49325;.%20(youtube.com)" TargetMode="External"/><Relationship Id="rId16" Type="http://schemas.openxmlformats.org/officeDocument/2006/relationships/hyperlink" Target="https://urbanbase.github.io/dev/2021/01/15/GitCommand.html" TargetMode="External"/><Relationship Id="rId20" Type="http://schemas.openxmlformats.org/officeDocument/2006/relationships/hyperlink" Target="https://subicura.com/git/guide/branch.html#git-switch-c-%E1%84%87%E1%85%B3%E1%84%85%E1%85%A2%E1%86%AB%E1%84%8E%E1%85%B5-%E1%84%89%E1%85%A2%E1%86%BC%E1%84%89%E1%85%A5%E1%86%BC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Fley6IFhlC8" TargetMode="External"/><Relationship Id="rId11" Type="http://schemas.openxmlformats.org/officeDocument/2006/relationships/hyperlink" Target="https://m.blog.naver.com/ddalki333/222304730024" TargetMode="External"/><Relationship Id="rId5" Type="http://schemas.openxmlformats.org/officeDocument/2006/relationships/hyperlink" Target="https://www.youtube.com/watch?v=Z9dvM7qgN9s" TargetMode="External"/><Relationship Id="rId15" Type="http://schemas.openxmlformats.org/officeDocument/2006/relationships/hyperlink" Target="https://gorokke.tistory.com/22" TargetMode="External"/><Relationship Id="rId23" Type="http://schemas.openxmlformats.org/officeDocument/2006/relationships/hyperlink" Target="https://kkkapuq.tistory.com/102" TargetMode="External"/><Relationship Id="rId10" Type="http://schemas.openxmlformats.org/officeDocument/2006/relationships/hyperlink" Target="https://ux.stories.pe.kr/181" TargetMode="External"/><Relationship Id="rId19" Type="http://schemas.openxmlformats.org/officeDocument/2006/relationships/hyperlink" Target="https://www.daleseo.com/git-init/" TargetMode="External"/><Relationship Id="rId4" Type="http://schemas.openxmlformats.org/officeDocument/2006/relationships/hyperlink" Target="https://www.youtube.com/watch?v=Bd35Ze7-dIw" TargetMode="External"/><Relationship Id="rId9" Type="http://schemas.openxmlformats.org/officeDocument/2006/relationships/hyperlink" Target="https://eunhye-zz.tistory.com/34" TargetMode="External"/><Relationship Id="rId14" Type="http://schemas.openxmlformats.org/officeDocument/2006/relationships/hyperlink" Target="https://studyingazae.tistory.com/18#:~:text=Git%20%EA%B8%B0%EB%B3%B8%20%EB%AA%85%EB%A0%B9%EC%96%B4%201%201%29%20Git%20%ED%8F%B4%EB%8D%94%20%EC%B4%88%EA%B8%B0%ED%99%94,%2F%20commit%20%2F%20push%204%204%29%20Branch%20%ED%99%95%EC%9D%B8%2F%EC%83%9D%EC%84%B1%2F%EC%9D%B4%EB%8F%99" TargetMode="External"/><Relationship Id="rId22" Type="http://schemas.openxmlformats.org/officeDocument/2006/relationships/hyperlink" Target="https://dog-developers.tistory.com/222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Онлайн-заяка на обучение в Южной Корее в Kyungsung University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948" y="268041"/>
            <a:ext cx="1732143" cy="54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56E03-0432-46A4-9CD8-E744D72A090F}"/>
              </a:ext>
            </a:extLst>
          </p:cNvPr>
          <p:cNvSpPr txBox="1"/>
          <p:nvPr/>
        </p:nvSpPr>
        <p:spPr>
          <a:xfrm>
            <a:off x="5288747" y="2427929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i="1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Git</a:t>
            </a:r>
            <a:endParaRPr lang="en-US" altLang="ko-KR" sz="5400" b="1" i="1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B9F6D-286D-418C-816C-38912A4F3078}"/>
              </a:ext>
            </a:extLst>
          </p:cNvPr>
          <p:cNvSpPr txBox="1"/>
          <p:nvPr/>
        </p:nvSpPr>
        <p:spPr>
          <a:xfrm>
            <a:off x="6432946" y="3867721"/>
            <a:ext cx="38331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소프트웨어학과 </a:t>
            </a:r>
            <a:r>
              <a:rPr lang="en-US" altLang="ko-KR" sz="15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5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학년 </a:t>
            </a:r>
            <a:r>
              <a:rPr lang="en-US" altLang="ko-KR" sz="15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2022564004 </a:t>
            </a:r>
            <a:r>
              <a:rPr lang="ko-KR" altLang="en-US" sz="15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김다빈</a:t>
            </a:r>
            <a:endParaRPr lang="en-US" altLang="ko-KR" sz="1500" b="1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45111" y="3241103"/>
            <a:ext cx="8581293" cy="422978"/>
            <a:chOff x="1745111" y="3241103"/>
            <a:chExt cx="8581293" cy="42297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6B3366-97B4-4E69-B3D0-533196D81AB3}"/>
                </a:ext>
              </a:extLst>
            </p:cNvPr>
            <p:cNvSpPr/>
            <p:nvPr/>
          </p:nvSpPr>
          <p:spPr>
            <a:xfrm>
              <a:off x="1887415" y="3452445"/>
              <a:ext cx="8348134" cy="13019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1200000">
              <a:off x="10144696" y="3288291"/>
              <a:ext cx="181708" cy="3757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1200000">
              <a:off x="1745111" y="3241103"/>
              <a:ext cx="181708" cy="3757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44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133102" y="1501608"/>
            <a:ext cx="2657383" cy="1136084"/>
            <a:chOff x="9133102" y="1501608"/>
            <a:chExt cx="2657383" cy="1136084"/>
          </a:xfrm>
        </p:grpSpPr>
        <p:pic>
          <p:nvPicPr>
            <p:cNvPr id="5124" name="Picture 4" descr="GitHub Logo: valor, história, PNG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0505" y="1787261"/>
              <a:ext cx="1511877" cy="850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Atlassian Bitbucket - 100% professional git version control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3102" y="1501608"/>
              <a:ext cx="2657383" cy="347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1201615" y="2012421"/>
            <a:ext cx="9607061" cy="1985149"/>
            <a:chOff x="1201615" y="2012421"/>
            <a:chExt cx="9607061" cy="1985149"/>
          </a:xfrm>
        </p:grpSpPr>
        <p:grpSp>
          <p:nvGrpSpPr>
            <p:cNvPr id="7" name="그룹 6"/>
            <p:cNvGrpSpPr/>
            <p:nvPr/>
          </p:nvGrpSpPr>
          <p:grpSpPr>
            <a:xfrm>
              <a:off x="5580185" y="2637692"/>
              <a:ext cx="1553308" cy="1359877"/>
              <a:chOff x="791308" y="2555631"/>
              <a:chExt cx="1553308" cy="1359877"/>
            </a:xfrm>
          </p:grpSpPr>
          <p:sp>
            <p:nvSpPr>
              <p:cNvPr id="8" name="원통 7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83609" y="3024555"/>
                <a:ext cx="1368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Local</a:t>
                </a:r>
              </a:p>
              <a:p>
                <a:pPr algn="ctr"/>
                <a:r>
                  <a:rPr lang="en-US" altLang="ko-KR" b="1" dirty="0" smtClean="0"/>
                  <a:t>Repository</a:t>
                </a:r>
                <a:endParaRPr lang="ko-KR" altLang="en-US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390900" y="2637692"/>
              <a:ext cx="1553308" cy="1359877"/>
              <a:chOff x="791308" y="2555631"/>
              <a:chExt cx="1553308" cy="1359877"/>
            </a:xfrm>
          </p:grpSpPr>
          <p:sp>
            <p:nvSpPr>
              <p:cNvPr id="11" name="원통 10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60451" y="3024555"/>
                <a:ext cx="1015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Staging</a:t>
                </a:r>
              </a:p>
              <a:p>
                <a:pPr algn="ctr"/>
                <a:r>
                  <a:rPr lang="en-US" altLang="ko-KR" b="1" dirty="0" smtClean="0"/>
                  <a:t>Area</a:t>
                </a:r>
                <a:endParaRPr lang="ko-KR" altLang="en-US" b="1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9255368" y="2637692"/>
              <a:ext cx="1553308" cy="1359877"/>
              <a:chOff x="791308" y="2555631"/>
              <a:chExt cx="1553308" cy="1359877"/>
            </a:xfrm>
          </p:grpSpPr>
          <p:sp>
            <p:nvSpPr>
              <p:cNvPr id="14" name="원통 13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83607" y="3024555"/>
                <a:ext cx="1368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Remote</a:t>
                </a:r>
              </a:p>
              <a:p>
                <a:pPr algn="ctr"/>
                <a:r>
                  <a:rPr lang="en-US" altLang="ko-KR" b="1" dirty="0" smtClean="0"/>
                  <a:t>Repository</a:t>
                </a:r>
                <a:endParaRPr lang="ko-KR" altLang="en-US" b="1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201615" y="2012421"/>
              <a:ext cx="1553308" cy="1985149"/>
              <a:chOff x="1201615" y="2012421"/>
              <a:chExt cx="1553308" cy="1985149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201615" y="2637693"/>
                <a:ext cx="1553308" cy="1359877"/>
                <a:chOff x="791308" y="2555631"/>
                <a:chExt cx="1553308" cy="1359877"/>
              </a:xfrm>
            </p:grpSpPr>
            <p:sp>
              <p:nvSpPr>
                <p:cNvPr id="2" name="원통 1"/>
                <p:cNvSpPr/>
                <p:nvPr/>
              </p:nvSpPr>
              <p:spPr>
                <a:xfrm>
                  <a:off x="791308" y="2555631"/>
                  <a:ext cx="1553308" cy="1359877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966002" y="3024555"/>
                  <a:ext cx="120392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 smtClean="0"/>
                    <a:t>Working</a:t>
                  </a:r>
                </a:p>
                <a:p>
                  <a:pPr algn="ctr"/>
                  <a:r>
                    <a:rPr lang="en-US" altLang="ko-KR" b="1" dirty="0" smtClean="0"/>
                    <a:t>Directory</a:t>
                  </a:r>
                  <a:endParaRPr lang="ko-KR" altLang="en-US" b="1" dirty="0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1573350" y="2012421"/>
                <a:ext cx="8098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Local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2609023" y="3975216"/>
            <a:ext cx="800219" cy="942175"/>
            <a:chOff x="2609023" y="3975216"/>
            <a:chExt cx="800219" cy="942175"/>
          </a:xfrm>
        </p:grpSpPr>
        <p:pic>
          <p:nvPicPr>
            <p:cNvPr id="5128" name="Picture 8" descr="Arrow right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15604">
              <a:off x="2744992" y="3975216"/>
              <a:ext cx="655842" cy="6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2609023" y="4609614"/>
              <a:ext cx="800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git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add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75064" y="3975215"/>
            <a:ext cx="1125629" cy="942176"/>
            <a:chOff x="4675064" y="3975215"/>
            <a:chExt cx="1125629" cy="942176"/>
          </a:xfrm>
        </p:grpSpPr>
        <p:pic>
          <p:nvPicPr>
            <p:cNvPr id="20" name="Picture 8" descr="Arrow right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15604">
              <a:off x="4934276" y="3975215"/>
              <a:ext cx="655842" cy="6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675064" y="4609614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git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commit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728088" y="2378115"/>
            <a:ext cx="934871" cy="1941445"/>
            <a:chOff x="7728088" y="2378115"/>
            <a:chExt cx="934871" cy="1941445"/>
          </a:xfrm>
        </p:grpSpPr>
        <p:grpSp>
          <p:nvGrpSpPr>
            <p:cNvPr id="16" name="그룹 15"/>
            <p:cNvGrpSpPr/>
            <p:nvPr/>
          </p:nvGrpSpPr>
          <p:grpSpPr>
            <a:xfrm>
              <a:off x="7811974" y="2831447"/>
              <a:ext cx="764917" cy="1148980"/>
              <a:chOff x="7811974" y="2831447"/>
              <a:chExt cx="764917" cy="1148980"/>
            </a:xfrm>
          </p:grpSpPr>
          <p:pic>
            <p:nvPicPr>
              <p:cNvPr id="21" name="Picture 8" descr="Arrow right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15604">
                <a:off x="7921049" y="3324584"/>
                <a:ext cx="655842" cy="655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 descr="Arrow right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15604" flipH="1" flipV="1">
                <a:off x="7811974" y="2831447"/>
                <a:ext cx="655842" cy="655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7749355" y="4011783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g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it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push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28088" y="2378115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g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it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clone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s://blog.kakaocdn.net/dn/5e2Vv/btrVUy8BRkJ/2IznZ0CJGkOl7koMLgNIn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08" y="1399431"/>
            <a:ext cx="6831377" cy="455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0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5045873" y="2571403"/>
            <a:ext cx="2100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i="1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Git</a:t>
            </a:r>
            <a:r>
              <a:rPr lang="en-US" altLang="ko-KR" sz="4000" b="1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ko-KR" altLang="en-US" sz="4000" b="1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설치</a:t>
            </a:r>
            <a:endParaRPr lang="ko-KR" altLang="en-US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1887415" y="3369733"/>
            <a:ext cx="8348134" cy="2129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1200000">
            <a:off x="10144696" y="3288291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200000">
            <a:off x="1745111" y="3241103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4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8447" y="1025180"/>
            <a:ext cx="365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https://git-scm.com/downloads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74" y="1552115"/>
            <a:ext cx="6255900" cy="485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it 설치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145" y="1200761"/>
            <a:ext cx="6280394" cy="474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5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Git 설치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046" y="1231777"/>
            <a:ext cx="6195354" cy="46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Git 설치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22" y="1454820"/>
            <a:ext cx="5916979" cy="448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9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Git 설치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253" y="1340216"/>
            <a:ext cx="6006433" cy="4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9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Git 설치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31" y="1181466"/>
            <a:ext cx="6249410" cy="46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Git 설치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252" y="1331791"/>
            <a:ext cx="6061431" cy="457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46232" y="2502878"/>
            <a:ext cx="4929554" cy="668215"/>
            <a:chOff x="3346939" y="1805355"/>
            <a:chExt cx="4929554" cy="668215"/>
          </a:xfrm>
        </p:grpSpPr>
        <p:sp>
          <p:nvSpPr>
            <p:cNvPr id="5" name="한쪽 모서리가 잘린 사각형 4"/>
            <p:cNvSpPr/>
            <p:nvPr/>
          </p:nvSpPr>
          <p:spPr>
            <a:xfrm>
              <a:off x="3346939" y="1805355"/>
              <a:ext cx="4929554" cy="668215"/>
            </a:xfrm>
            <a:prstGeom prst="snip1Rect">
              <a:avLst/>
            </a:prstGeom>
            <a:solidFill>
              <a:schemeClr val="tx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80210" y="1970185"/>
              <a:ext cx="18630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i="1" dirty="0" err="1" smtClean="0">
                  <a:solidFill>
                    <a:schemeClr val="bg1"/>
                  </a:solidFill>
                </a:rPr>
                <a:t>Git</a:t>
              </a:r>
              <a:r>
                <a:rPr lang="ko-KR" altLang="en-US" sz="1600" b="1" i="1" dirty="0" smtClean="0">
                  <a:solidFill>
                    <a:schemeClr val="bg1"/>
                  </a:solidFill>
                </a:rPr>
                <a:t>이란</a:t>
              </a:r>
              <a:r>
                <a:rPr lang="en-US" altLang="ko-KR" sz="1600" b="1" i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600" b="1" i="1" dirty="0" smtClean="0">
                  <a:solidFill>
                    <a:schemeClr val="bg1"/>
                  </a:solidFill>
                </a:rPr>
                <a:t>무엇인가</a:t>
              </a:r>
              <a:r>
                <a:rPr lang="en-US" altLang="ko-KR" sz="1600" b="1" i="1" dirty="0" smtClean="0">
                  <a:solidFill>
                    <a:schemeClr val="bg1"/>
                  </a:solidFill>
                </a:rPr>
                <a:t>?</a:t>
              </a:r>
              <a:endParaRPr lang="ko-KR" altLang="en-US" sz="1600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546232" y="3587263"/>
            <a:ext cx="4929554" cy="668215"/>
            <a:chOff x="3346939" y="1805355"/>
            <a:chExt cx="4929554" cy="668215"/>
          </a:xfrm>
        </p:grpSpPr>
        <p:sp>
          <p:nvSpPr>
            <p:cNvPr id="11" name="한쪽 모서리가 잘린 사각형 10"/>
            <p:cNvSpPr/>
            <p:nvPr/>
          </p:nvSpPr>
          <p:spPr>
            <a:xfrm>
              <a:off x="3346939" y="1805355"/>
              <a:ext cx="4929554" cy="668215"/>
            </a:xfrm>
            <a:prstGeom prst="snip1Rect">
              <a:avLst/>
            </a:prstGeom>
            <a:solidFill>
              <a:schemeClr val="tx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34472" y="1970185"/>
              <a:ext cx="1154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i="1" smtClean="0">
                  <a:solidFill>
                    <a:schemeClr val="bg1"/>
                  </a:solidFill>
                </a:rPr>
                <a:t>Git</a:t>
              </a:r>
              <a:r>
                <a:rPr lang="ko-KR" altLang="en-US" sz="1600" b="1" i="1" dirty="0" smtClean="0">
                  <a:solidFill>
                    <a:schemeClr val="bg1"/>
                  </a:solidFill>
                </a:rPr>
                <a:t>의 구조</a:t>
              </a:r>
              <a:endParaRPr lang="ko-KR" altLang="en-US" sz="1600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546232" y="4671648"/>
            <a:ext cx="4929554" cy="668215"/>
            <a:chOff x="3346939" y="1805355"/>
            <a:chExt cx="4929554" cy="668215"/>
          </a:xfrm>
        </p:grpSpPr>
        <p:sp>
          <p:nvSpPr>
            <p:cNvPr id="14" name="한쪽 모서리가 잘린 사각형 13"/>
            <p:cNvSpPr/>
            <p:nvPr/>
          </p:nvSpPr>
          <p:spPr>
            <a:xfrm>
              <a:off x="3346939" y="1805355"/>
              <a:ext cx="4929554" cy="668215"/>
            </a:xfrm>
            <a:prstGeom prst="snip1Rect">
              <a:avLst/>
            </a:prstGeom>
            <a:solidFill>
              <a:schemeClr val="tx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4471" y="1970185"/>
              <a:ext cx="1154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i="1" dirty="0" err="1" smtClean="0">
                  <a:solidFill>
                    <a:schemeClr val="bg1"/>
                  </a:solidFill>
                </a:rPr>
                <a:t>Git</a:t>
              </a:r>
              <a:r>
                <a:rPr lang="en-US" altLang="ko-KR" sz="1600" b="1" i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600" b="1" i="1" dirty="0" smtClean="0">
                  <a:solidFill>
                    <a:schemeClr val="bg1"/>
                  </a:solidFill>
                </a:rPr>
                <a:t>명령어</a:t>
              </a:r>
              <a:endParaRPr lang="ko-KR" altLang="en-US" sz="1600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46232" y="1457301"/>
            <a:ext cx="4929554" cy="668215"/>
            <a:chOff x="3346939" y="1805355"/>
            <a:chExt cx="4929554" cy="668215"/>
          </a:xfrm>
        </p:grpSpPr>
        <p:sp>
          <p:nvSpPr>
            <p:cNvPr id="17" name="한쪽 모서리가 잘린 사각형 16"/>
            <p:cNvSpPr/>
            <p:nvPr/>
          </p:nvSpPr>
          <p:spPr>
            <a:xfrm>
              <a:off x="3346939" y="1805355"/>
              <a:ext cx="4929554" cy="668215"/>
            </a:xfrm>
            <a:prstGeom prst="snip1Rect">
              <a:avLst/>
            </a:prstGeom>
            <a:solidFill>
              <a:schemeClr val="tx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47753" y="1970185"/>
              <a:ext cx="2927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solidFill>
                    <a:schemeClr val="bg1"/>
                  </a:solidFill>
                </a:rPr>
                <a:t>분산 버전 관리 시스템</a:t>
              </a:r>
              <a:r>
                <a:rPr lang="en-US" altLang="ko-KR" sz="1600" b="1" i="1" dirty="0" smtClean="0">
                  <a:solidFill>
                    <a:schemeClr val="bg1"/>
                  </a:solidFill>
                </a:rPr>
                <a:t>(DVCS)</a:t>
              </a:r>
              <a:endParaRPr lang="ko-KR" altLang="en-US" sz="16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73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Git 설치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18" y="1361047"/>
            <a:ext cx="5942913" cy="449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5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Git 설치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2" y="1346157"/>
            <a:ext cx="6043246" cy="450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Git 설치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31" y="1315036"/>
            <a:ext cx="6125307" cy="462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5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Git 설치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58" y="1386261"/>
            <a:ext cx="6016627" cy="454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57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Git 설치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45" y="1151563"/>
            <a:ext cx="6303840" cy="474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31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Git 설치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31" y="1326473"/>
            <a:ext cx="6043246" cy="45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8" name="Picture 6" descr="Git 설치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59" y="1413944"/>
            <a:ext cx="6034211" cy="45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01461" y="6019801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3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3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3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3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4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5830" y="5761893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050" b="1" i="1" dirty="0" smtClean="0">
                <a:solidFill>
                  <a:schemeClr val="bg1"/>
                </a:solidFill>
              </a:rPr>
              <a:t>: </a:t>
            </a:r>
            <a:r>
              <a:rPr lang="en-US" altLang="ko-KR" sz="1050" b="1" i="1" dirty="0">
                <a:solidFill>
                  <a:schemeClr val="bg1"/>
                </a:solidFill>
                <a:hlinkClick r:id="rId2"/>
              </a:rPr>
              <a:t>[</a:t>
            </a:r>
            <a:r>
              <a:rPr lang="en-US" altLang="ko-KR" sz="1050" b="1" i="1" dirty="0" err="1">
                <a:solidFill>
                  <a:schemeClr val="bg1"/>
                </a:solidFill>
                <a:hlinkClick r:id="rId2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2"/>
              </a:rPr>
              <a:t>] </a:t>
            </a:r>
            <a:r>
              <a:rPr lang="ko-KR" altLang="en-US" sz="1050" b="1" i="1" dirty="0">
                <a:solidFill>
                  <a:schemeClr val="bg1"/>
                </a:solidFill>
                <a:hlinkClick r:id="rId2"/>
              </a:rPr>
              <a:t>윈도우 </a:t>
            </a:r>
            <a:r>
              <a:rPr lang="en-US" altLang="ko-KR" sz="1050" b="1" i="1" dirty="0" err="1">
                <a:solidFill>
                  <a:schemeClr val="bg1"/>
                </a:solidFill>
                <a:hlinkClick r:id="rId2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2"/>
              </a:rPr>
              <a:t> </a:t>
            </a:r>
            <a:r>
              <a:rPr lang="ko-KR" altLang="en-US" sz="1050" b="1" i="1" dirty="0">
                <a:solidFill>
                  <a:schemeClr val="bg1"/>
                </a:solidFill>
                <a:hlinkClick r:id="rId2"/>
              </a:rPr>
              <a:t>설치하기 </a:t>
            </a:r>
            <a:r>
              <a:rPr lang="en-US" altLang="ko-KR" sz="1050" b="1" i="1" dirty="0">
                <a:solidFill>
                  <a:schemeClr val="bg1"/>
                </a:solidFill>
                <a:hlinkClick r:id="rId2"/>
              </a:rPr>
              <a:t>(</a:t>
            </a:r>
            <a:r>
              <a:rPr lang="en-US" altLang="ko-KR" sz="1050" b="1" i="1" dirty="0" err="1">
                <a:solidFill>
                  <a:schemeClr val="bg1"/>
                </a:solidFill>
                <a:hlinkClick r:id="rId2"/>
              </a:rPr>
              <a:t>Git</a:t>
            </a:r>
            <a:r>
              <a:rPr lang="en-US" altLang="ko-KR" sz="1050" b="1" i="1" dirty="0">
                <a:solidFill>
                  <a:schemeClr val="bg1"/>
                </a:solidFill>
                <a:hlinkClick r:id="rId2"/>
              </a:rPr>
              <a:t> for Windows</a:t>
            </a:r>
            <a:r>
              <a:rPr lang="en-US" altLang="ko-KR" sz="1050" b="1" i="1" dirty="0" smtClean="0">
                <a:solidFill>
                  <a:schemeClr val="bg1"/>
                </a:solidFill>
                <a:hlinkClick r:id="rId2"/>
              </a:rPr>
              <a:t>)</a:t>
            </a:r>
            <a:endParaRPr lang="ko-KR" altLang="en-US" sz="1050" b="1" i="1" dirty="0">
              <a:solidFill>
                <a:schemeClr val="bg1"/>
              </a:solidFill>
            </a:endParaRPr>
          </a:p>
        </p:txBody>
      </p:sp>
      <p:pic>
        <p:nvPicPr>
          <p:cNvPr id="15362" name="Picture 2" descr="Git 설치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52" y="1624835"/>
            <a:ext cx="4732948" cy="356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Git 설치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67" y="1624835"/>
            <a:ext cx="4760740" cy="356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64450" y="2571403"/>
            <a:ext cx="4063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i="1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SourceTree</a:t>
            </a:r>
            <a:r>
              <a:rPr lang="en-US" altLang="ko-KR" sz="4000" b="1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ko-KR" altLang="en-US" sz="4000" b="1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설치</a:t>
            </a:r>
            <a:endParaRPr lang="ko-KR" altLang="en-US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1887415" y="3369733"/>
            <a:ext cx="8348134" cy="2129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1200000">
            <a:off x="10144696" y="3288291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200000">
            <a:off x="1745111" y="3241103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56" y="1529298"/>
            <a:ext cx="7748192" cy="48867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51186" y="3117775"/>
            <a:ext cx="1512276" cy="381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83924" y="978288"/>
            <a:ext cx="371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https://www.sourcetreeapp.com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440" y="2221953"/>
            <a:ext cx="3251367" cy="227341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435405" y="1883976"/>
            <a:ext cx="7247858" cy="4177422"/>
            <a:chOff x="2782892" y="1679503"/>
            <a:chExt cx="6068031" cy="366805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2892" y="1679503"/>
              <a:ext cx="6068031" cy="3668053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940063" y="4565576"/>
              <a:ext cx="1184029" cy="217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5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2881720" y="2575029"/>
            <a:ext cx="6308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분산 버전 관리 시스템</a:t>
            </a:r>
            <a:r>
              <a:rPr lang="en-US" altLang="ko-KR" sz="3600" b="1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(DVCS)</a:t>
            </a:r>
            <a:endParaRPr lang="ko-KR" altLang="en-US" sz="3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1887415" y="3369733"/>
            <a:ext cx="8348134" cy="2129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1200000">
            <a:off x="10144696" y="3288291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200000">
            <a:off x="1745111" y="3241103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6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79211" y="1317440"/>
            <a:ext cx="5325318" cy="3576944"/>
            <a:chOff x="455030" y="1351490"/>
            <a:chExt cx="5887156" cy="395432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030" y="1351490"/>
              <a:ext cx="5887156" cy="3954324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515705" y="4736123"/>
              <a:ext cx="785448" cy="2930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860" y="1138224"/>
            <a:ext cx="2914800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9533" y="1585601"/>
            <a:ext cx="5476348" cy="3156384"/>
            <a:chOff x="2782892" y="1679503"/>
            <a:chExt cx="6068031" cy="36680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2892" y="1679503"/>
              <a:ext cx="6068031" cy="3668053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738859" y="2671547"/>
              <a:ext cx="1184566" cy="951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49" y="1585601"/>
            <a:ext cx="5223852" cy="31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93" y="1224260"/>
            <a:ext cx="4902664" cy="29374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20" y="1224260"/>
            <a:ext cx="4909609" cy="2937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42" y="4530432"/>
            <a:ext cx="3440558" cy="1143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842" y="4161692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※ Mercurial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체크 해제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4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8" y="1318844"/>
            <a:ext cx="6581757" cy="43902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3738" y="2977662"/>
            <a:ext cx="1049216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7" y="1282117"/>
            <a:ext cx="3968954" cy="3695890"/>
          </a:xfrm>
          <a:prstGeom prst="rect">
            <a:avLst/>
          </a:prstGeom>
        </p:spPr>
      </p:pic>
      <p:pic>
        <p:nvPicPr>
          <p:cNvPr id="7" name="Picture 2" descr="https://awesomescreenshot.s3.amazonaws.com/image/4678910/46993549-c6010d17c0d2b3d9633a4b685db4acfa.png?X-Amz-Algorithm=AWS4-HMAC-SHA256&amp;X-Amz-Credential=AKIAJSCJQ2NM3XLFPVKA%2F20240324%2Fus-east-1%2Fs3%2Faws4_request&amp;X-Amz-Date=20240324T153214Z&amp;X-Amz-Expires=28800&amp;X-Amz-SignedHeaders=host&amp;X-Amz-Signature=e712b49482b9803330c963e2dcde3170dae9c11845443cc681eac31a7416121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8" r="30030" b="7955"/>
          <a:stretch/>
        </p:blipFill>
        <p:spPr bwMode="auto">
          <a:xfrm>
            <a:off x="8358554" y="1025769"/>
            <a:ext cx="2965938" cy="54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07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74" y="1438407"/>
            <a:ext cx="8706297" cy="43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32" y="1080557"/>
            <a:ext cx="8019121" cy="5320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4247" y="2678723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← </a:t>
            </a:r>
            <a:r>
              <a:rPr lang="en-US" altLang="ko-KR" sz="1400" b="1" dirty="0" err="1" smtClean="0"/>
              <a:t>Github</a:t>
            </a:r>
            <a:r>
              <a:rPr lang="en-US" altLang="ko-KR" sz="1400" b="1" dirty="0" smtClean="0"/>
              <a:t> https URL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424247" y="310661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← 저장할 위치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24247" y="346714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← </a:t>
            </a:r>
            <a:r>
              <a:rPr lang="ko-KR" altLang="en-US" sz="1400" b="1" dirty="0" err="1" smtClean="0"/>
              <a:t>저장공간명</a:t>
            </a:r>
            <a:r>
              <a:rPr lang="ko-KR" altLang="en-US" sz="1400" b="1" dirty="0" smtClean="0"/>
              <a:t> 지정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24247" y="3838935"/>
            <a:ext cx="2912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※ </a:t>
            </a:r>
            <a:r>
              <a:rPr lang="ko-KR" altLang="en-US" sz="1400" b="1" dirty="0" smtClean="0"/>
              <a:t>선택될 폴더는 빈 폴더여야한다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928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90" y="1009601"/>
            <a:ext cx="8216301" cy="54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0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875954" y="2571403"/>
            <a:ext cx="2440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i="1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Git</a:t>
            </a:r>
            <a:r>
              <a:rPr lang="ko-KR" altLang="en-US" sz="3600" b="1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ko-KR" altLang="en-US" sz="3600" b="1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명령어</a:t>
            </a:r>
            <a:endParaRPr lang="ko-KR" altLang="en-US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1887415" y="3369733"/>
            <a:ext cx="8348134" cy="2129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1200000">
            <a:off x="10144696" y="3288291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200000">
            <a:off x="1745111" y="3241103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1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432" y="931984"/>
            <a:ext cx="1487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>
                <a:solidFill>
                  <a:srgbClr val="FFC000"/>
                </a:solidFill>
              </a:rPr>
              <a:t>• </a:t>
            </a:r>
            <a:r>
              <a:rPr lang="en-US" altLang="ko-KR" sz="1600" b="1" i="1" dirty="0" err="1" smtClean="0">
                <a:solidFill>
                  <a:srgbClr val="FFC000"/>
                </a:solidFill>
              </a:rPr>
              <a:t>git</a:t>
            </a:r>
            <a:r>
              <a:rPr lang="en-US" altLang="ko-KR" sz="1600" b="1" i="1" dirty="0" smtClean="0">
                <a:solidFill>
                  <a:srgbClr val="FFC000"/>
                </a:solidFill>
              </a:rPr>
              <a:t> </a:t>
            </a:r>
            <a:r>
              <a:rPr lang="en-US" altLang="ko-KR" sz="1600" b="1" i="1" dirty="0" err="1" smtClean="0">
                <a:solidFill>
                  <a:srgbClr val="FFC000"/>
                </a:solidFill>
              </a:rPr>
              <a:t>init</a:t>
            </a:r>
            <a:endParaRPr lang="en-US" altLang="ko-KR" sz="1600" b="1" i="1" dirty="0" smtClean="0">
              <a:solidFill>
                <a:srgbClr val="FFC000"/>
              </a:solidFill>
            </a:endParaRP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add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commit 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push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</a:p>
          <a:p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lang="ko-KR" altLang="en-US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8171" y="931984"/>
            <a:ext cx="553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저장소 초기화 명령어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400" b="1" i="1" dirty="0" smtClean="0">
                <a:solidFill>
                  <a:schemeClr val="bg1"/>
                </a:solidFill>
              </a:rPr>
              <a:t>  작업할 디렉토리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폴더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를 </a:t>
            </a:r>
            <a:r>
              <a:rPr lang="en-US" altLang="ko-KR" sz="1400" b="1" i="1" dirty="0" err="1" smtClean="0">
                <a:solidFill>
                  <a:schemeClr val="bg1"/>
                </a:solidFill>
              </a:rPr>
              <a:t>git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이 인지하고 변화를 추적하도록 한다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16386" name="Picture 2" descr="Arrow right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94874" y="3756485"/>
            <a:ext cx="785444" cy="78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it, social media icon - Free download on Iconfinde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085" y="3431796"/>
            <a:ext cx="1337974" cy="13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313799" y="3469268"/>
            <a:ext cx="1553308" cy="1359877"/>
            <a:chOff x="3376247" y="3862755"/>
            <a:chExt cx="1553308" cy="1359877"/>
          </a:xfrm>
        </p:grpSpPr>
        <p:sp>
          <p:nvSpPr>
            <p:cNvPr id="11" name="원통 10"/>
            <p:cNvSpPr/>
            <p:nvPr/>
          </p:nvSpPr>
          <p:spPr>
            <a:xfrm>
              <a:off x="3376247" y="3862755"/>
              <a:ext cx="1553308" cy="1359877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50941" y="4331679"/>
              <a:ext cx="1203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Working</a:t>
              </a:r>
            </a:p>
            <a:p>
              <a:pPr algn="ctr"/>
              <a:r>
                <a:rPr lang="en-US" altLang="ko-KR" b="1" dirty="0" smtClean="0"/>
                <a:t>Directory</a:t>
              </a:r>
              <a:endParaRPr lang="ko-KR" altLang="en-US" b="1" dirty="0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645876" y="2058943"/>
            <a:ext cx="4355123" cy="6037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init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4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432" y="931984"/>
            <a:ext cx="1487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>
                <a:solidFill>
                  <a:srgbClr val="FFC000"/>
                </a:solidFill>
              </a:rPr>
              <a:t>• </a:t>
            </a:r>
            <a:r>
              <a:rPr lang="en-US" altLang="ko-KR" sz="1600" b="1" i="1" dirty="0" err="1" smtClean="0">
                <a:solidFill>
                  <a:srgbClr val="FFC000"/>
                </a:solidFill>
              </a:rPr>
              <a:t>git</a:t>
            </a:r>
            <a:r>
              <a:rPr lang="en-US" altLang="ko-KR" sz="1600" b="1" i="1" dirty="0" smtClean="0">
                <a:solidFill>
                  <a:srgbClr val="FFC000"/>
                </a:solidFill>
              </a:rPr>
              <a:t> </a:t>
            </a:r>
            <a:r>
              <a:rPr lang="en-US" altLang="ko-KR" sz="1600" b="1" i="1" dirty="0" err="1" smtClean="0">
                <a:solidFill>
                  <a:srgbClr val="FFC000"/>
                </a:solidFill>
              </a:rPr>
              <a:t>init</a:t>
            </a:r>
            <a:endParaRPr lang="en-US" altLang="ko-KR" sz="1600" b="1" i="1" dirty="0" smtClean="0">
              <a:solidFill>
                <a:srgbClr val="FFC000"/>
              </a:solidFill>
            </a:endParaRP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add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commit 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push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</a:p>
          <a:p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lang="ko-KR" altLang="en-US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8171" y="931984"/>
            <a:ext cx="553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저장소 초기화 명령어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400" b="1" i="1" dirty="0" smtClean="0">
                <a:solidFill>
                  <a:schemeClr val="bg1"/>
                </a:solidFill>
              </a:rPr>
              <a:t>  작업할 디렉토리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폴더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를 </a:t>
            </a:r>
            <a:r>
              <a:rPr lang="en-US" altLang="ko-KR" sz="1400" b="1" i="1" dirty="0" err="1" smtClean="0">
                <a:solidFill>
                  <a:schemeClr val="bg1"/>
                </a:solidFill>
              </a:rPr>
              <a:t>git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이 인지하고 변화를 추적하도록 한다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00" y="1648096"/>
            <a:ext cx="7149502" cy="47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18336" y="1588482"/>
            <a:ext cx="8052265" cy="3531672"/>
            <a:chOff x="2135212" y="1348159"/>
            <a:chExt cx="8052265" cy="3531672"/>
          </a:xfrm>
        </p:grpSpPr>
        <p:sp>
          <p:nvSpPr>
            <p:cNvPr id="6" name="TextBox 5"/>
            <p:cNvSpPr txBox="1"/>
            <p:nvPr/>
          </p:nvSpPr>
          <p:spPr>
            <a:xfrm>
              <a:off x="4216061" y="1348159"/>
              <a:ext cx="41819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i="1" dirty="0" smtClean="0">
                  <a:solidFill>
                    <a:srgbClr val="FFC000"/>
                  </a:solidFill>
                </a:rPr>
                <a:t>V</a:t>
              </a:r>
              <a:r>
                <a:rPr lang="en-US" altLang="ko-KR" sz="2800" b="1" i="1" dirty="0" smtClean="0">
                  <a:solidFill>
                    <a:schemeClr val="bg1"/>
                  </a:solidFill>
                </a:rPr>
                <a:t>ersion </a:t>
              </a:r>
              <a:r>
                <a:rPr lang="en-US" altLang="ko-KR" sz="2800" b="1" i="1" dirty="0" smtClean="0">
                  <a:solidFill>
                    <a:srgbClr val="FFC000"/>
                  </a:solidFill>
                </a:rPr>
                <a:t>C</a:t>
              </a:r>
              <a:r>
                <a:rPr lang="en-US" altLang="ko-KR" sz="2800" b="1" i="1" dirty="0" smtClean="0">
                  <a:solidFill>
                    <a:schemeClr val="bg1"/>
                  </a:solidFill>
                </a:rPr>
                <a:t>ontrol </a:t>
              </a:r>
              <a:r>
                <a:rPr lang="en-US" altLang="ko-KR" sz="2800" b="1" i="1" dirty="0" smtClean="0">
                  <a:solidFill>
                    <a:srgbClr val="FFC000"/>
                  </a:solidFill>
                </a:rPr>
                <a:t>S</a:t>
              </a:r>
              <a:r>
                <a:rPr lang="en-US" altLang="ko-KR" sz="2800" b="1" i="1" dirty="0" smtClean="0">
                  <a:solidFill>
                    <a:schemeClr val="bg1"/>
                  </a:solidFill>
                </a:rPr>
                <a:t>ystem</a:t>
              </a:r>
            </a:p>
            <a:p>
              <a:r>
                <a:rPr lang="en-US" altLang="ko-KR" sz="400" b="1" i="1" dirty="0" smtClean="0">
                  <a:solidFill>
                    <a:schemeClr val="bg1"/>
                  </a:solidFill>
                </a:rPr>
                <a:t>                                                  </a:t>
              </a:r>
            </a:p>
            <a:p>
              <a:pPr algn="ctr"/>
              <a:r>
                <a:rPr lang="ko-KR" altLang="en-US" sz="1400" b="1" i="1" dirty="0" smtClean="0">
                  <a:solidFill>
                    <a:schemeClr val="bg1"/>
                  </a:solidFill>
                </a:rPr>
                <a:t>버전 관리 시스템</a:t>
              </a:r>
              <a:endParaRPr lang="ko-KR" altLang="en-US" sz="14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3938952" y="3048000"/>
              <a:ext cx="457785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endCxn id="7" idx="4"/>
            </p:cNvCxnSpPr>
            <p:nvPr/>
          </p:nvCxnSpPr>
          <p:spPr>
            <a:xfrm flipV="1">
              <a:off x="6307018" y="2467705"/>
              <a:ext cx="0" cy="58615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3950676" y="3053863"/>
              <a:ext cx="0" cy="79716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8505091" y="3048000"/>
              <a:ext cx="0" cy="79716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순서도: 연결자 24"/>
            <p:cNvSpPr/>
            <p:nvPr/>
          </p:nvSpPr>
          <p:spPr>
            <a:xfrm>
              <a:off x="3892061" y="3845168"/>
              <a:ext cx="117230" cy="117230"/>
            </a:xfrm>
            <a:prstGeom prst="flowChartConnector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/>
            <p:cNvSpPr/>
            <p:nvPr/>
          </p:nvSpPr>
          <p:spPr>
            <a:xfrm>
              <a:off x="8446476" y="3843571"/>
              <a:ext cx="117230" cy="117230"/>
            </a:xfrm>
            <a:prstGeom prst="flowChartConnector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연결자 6"/>
            <p:cNvSpPr/>
            <p:nvPr/>
          </p:nvSpPr>
          <p:spPr>
            <a:xfrm>
              <a:off x="6248403" y="2350475"/>
              <a:ext cx="117230" cy="117230"/>
            </a:xfrm>
            <a:prstGeom prst="flowChartConnector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5212" y="4202723"/>
              <a:ext cx="353327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rgbClr val="FFC000"/>
                  </a:solidFill>
                </a:rPr>
                <a:t>C</a:t>
              </a:r>
              <a:r>
                <a:rPr lang="en-US" altLang="ko-KR" sz="2000" b="1" i="1" dirty="0" smtClean="0">
                  <a:solidFill>
                    <a:schemeClr val="bg1"/>
                  </a:solidFill>
                </a:rPr>
                <a:t>entralized </a:t>
              </a:r>
              <a:r>
                <a:rPr lang="en-US" altLang="ko-KR" sz="2000" b="1" i="1" dirty="0" smtClean="0">
                  <a:solidFill>
                    <a:srgbClr val="FFC000"/>
                  </a:solidFill>
                </a:rPr>
                <a:t>C</a:t>
              </a:r>
              <a:r>
                <a:rPr lang="en-US" altLang="ko-KR" sz="2000" b="1" i="1" dirty="0" smtClean="0">
                  <a:solidFill>
                    <a:schemeClr val="bg1"/>
                  </a:solidFill>
                </a:rPr>
                <a:t>ontrol </a:t>
              </a:r>
              <a:r>
                <a:rPr lang="en-US" altLang="ko-KR" sz="2000" b="1" i="1" dirty="0" smtClean="0">
                  <a:solidFill>
                    <a:srgbClr val="FFC000"/>
                  </a:solidFill>
                </a:rPr>
                <a:t>V</a:t>
              </a:r>
              <a:r>
                <a:rPr lang="en-US" altLang="ko-KR" sz="2000" b="1" i="1" dirty="0" smtClean="0">
                  <a:solidFill>
                    <a:schemeClr val="bg1"/>
                  </a:solidFill>
                </a:rPr>
                <a:t>ersion</a:t>
              </a:r>
              <a:endParaRPr lang="en-US" altLang="ko-KR" sz="400" b="1" i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400" b="1" i="1" dirty="0" smtClean="0">
                  <a:solidFill>
                    <a:schemeClr val="bg1"/>
                  </a:solidFill>
                </a:rPr>
                <a:t>중앙집중 버전 관리</a:t>
              </a:r>
              <a:endParaRPr lang="ko-KR" altLang="en-US" sz="1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4459" y="4202723"/>
              <a:ext cx="353301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rgbClr val="FFC000"/>
                  </a:solidFill>
                </a:rPr>
                <a:t>D</a:t>
              </a:r>
              <a:r>
                <a:rPr lang="en-US" altLang="ko-KR" sz="2000" b="1" i="1" dirty="0" smtClean="0">
                  <a:solidFill>
                    <a:schemeClr val="bg1"/>
                  </a:solidFill>
                </a:rPr>
                <a:t>istributed </a:t>
              </a:r>
              <a:r>
                <a:rPr lang="en-US" altLang="ko-KR" sz="2000" b="1" i="1" dirty="0" smtClean="0">
                  <a:solidFill>
                    <a:srgbClr val="FFC000"/>
                  </a:solidFill>
                </a:rPr>
                <a:t>C</a:t>
              </a:r>
              <a:r>
                <a:rPr lang="en-US" altLang="ko-KR" sz="2000" b="1" i="1" dirty="0" smtClean="0">
                  <a:solidFill>
                    <a:schemeClr val="bg1"/>
                  </a:solidFill>
                </a:rPr>
                <a:t>ontrol </a:t>
              </a:r>
              <a:r>
                <a:rPr lang="en-US" altLang="ko-KR" sz="2000" b="1" i="1" dirty="0" smtClean="0">
                  <a:solidFill>
                    <a:srgbClr val="FFC000"/>
                  </a:solidFill>
                </a:rPr>
                <a:t>V</a:t>
              </a:r>
              <a:r>
                <a:rPr lang="en-US" altLang="ko-KR" sz="2000" b="1" i="1" dirty="0" smtClean="0">
                  <a:solidFill>
                    <a:schemeClr val="bg1"/>
                  </a:solidFill>
                </a:rPr>
                <a:t>ersion</a:t>
              </a:r>
            </a:p>
            <a:p>
              <a:r>
                <a:rPr lang="en-US" altLang="ko-KR" sz="400" b="1" i="1" dirty="0" smtClean="0">
                  <a:solidFill>
                    <a:schemeClr val="bg1"/>
                  </a:solidFill>
                </a:rPr>
                <a:t>                                                </a:t>
              </a:r>
              <a:r>
                <a:rPr lang="en-US" altLang="ko-KR" sz="200" b="1" i="1" dirty="0" smtClean="0">
                  <a:solidFill>
                    <a:schemeClr val="bg1"/>
                  </a:solidFill>
                </a:rPr>
                <a:t>  </a:t>
              </a:r>
            </a:p>
            <a:p>
              <a:pPr algn="ctr"/>
              <a:r>
                <a:rPr lang="ko-KR" altLang="en-US" sz="1400" b="1" i="1" dirty="0" smtClean="0">
                  <a:solidFill>
                    <a:schemeClr val="bg1"/>
                  </a:solidFill>
                </a:rPr>
                <a:t>분산 버전 관리</a:t>
              </a:r>
              <a:endParaRPr lang="ko-KR" altLang="en-US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0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432" y="931984"/>
            <a:ext cx="1487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init</a:t>
            </a:r>
            <a:endParaRPr lang="en-US" altLang="ko-KR" sz="16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b="1" i="1" dirty="0" smtClean="0">
                <a:solidFill>
                  <a:srgbClr val="FFC000"/>
                </a:solidFill>
              </a:rPr>
              <a:t>• </a:t>
            </a:r>
            <a:r>
              <a:rPr lang="en-US" altLang="ko-KR" sz="1600" b="1" i="1" dirty="0" err="1" smtClean="0">
                <a:solidFill>
                  <a:srgbClr val="FFC000"/>
                </a:solidFill>
              </a:rPr>
              <a:t>git</a:t>
            </a:r>
            <a:r>
              <a:rPr lang="en-US" altLang="ko-KR" sz="1600" b="1" i="1" dirty="0" smtClean="0">
                <a:solidFill>
                  <a:srgbClr val="FFC000"/>
                </a:solidFill>
              </a:rPr>
              <a:t> add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commit 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push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</a:p>
          <a:p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lang="ko-KR" altLang="en-US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2" y="1193594"/>
            <a:ext cx="7035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추가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/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변경한 파일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폴더 등을 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working directory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에서 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staging area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로 옮기는 명령어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15013" y="3598985"/>
            <a:ext cx="9607061" cy="1993367"/>
            <a:chOff x="1271954" y="3546231"/>
            <a:chExt cx="9607061" cy="1993367"/>
          </a:xfrm>
        </p:grpSpPr>
        <p:grpSp>
          <p:nvGrpSpPr>
            <p:cNvPr id="5" name="그룹 4"/>
            <p:cNvGrpSpPr/>
            <p:nvPr/>
          </p:nvGrpSpPr>
          <p:grpSpPr>
            <a:xfrm>
              <a:off x="1271954" y="3546232"/>
              <a:ext cx="1553308" cy="1359877"/>
              <a:chOff x="791308" y="2555631"/>
              <a:chExt cx="1553308" cy="1359877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66002" y="3024555"/>
                <a:ext cx="12039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Working</a:t>
                </a:r>
              </a:p>
              <a:p>
                <a:pPr algn="ctr"/>
                <a:r>
                  <a:rPr lang="en-US" altLang="ko-KR" b="1" dirty="0" smtClean="0"/>
                  <a:t>Directory</a:t>
                </a:r>
                <a:endParaRPr lang="ko-KR" altLang="en-US" b="1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650524" y="3546231"/>
              <a:ext cx="1553308" cy="1359877"/>
              <a:chOff x="791308" y="2555631"/>
              <a:chExt cx="1553308" cy="1359877"/>
            </a:xfrm>
          </p:grpSpPr>
          <p:sp>
            <p:nvSpPr>
              <p:cNvPr id="9" name="원통 8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83609" y="3024555"/>
                <a:ext cx="1368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Local</a:t>
                </a:r>
              </a:p>
              <a:p>
                <a:pPr algn="ctr"/>
                <a:r>
                  <a:rPr lang="en-US" altLang="ko-KR" b="1" dirty="0" smtClean="0"/>
                  <a:t>Repository</a:t>
                </a:r>
                <a:endParaRPr lang="ko-KR" altLang="en-US" b="1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461239" y="3546231"/>
              <a:ext cx="1553308" cy="1359877"/>
              <a:chOff x="791308" y="2555631"/>
              <a:chExt cx="1553308" cy="1359877"/>
            </a:xfrm>
          </p:grpSpPr>
          <p:sp>
            <p:nvSpPr>
              <p:cNvPr id="12" name="원통 11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60451" y="3024555"/>
                <a:ext cx="1015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Staging</a:t>
                </a:r>
              </a:p>
              <a:p>
                <a:pPr algn="ctr"/>
                <a:r>
                  <a:rPr lang="en-US" altLang="ko-KR" b="1" dirty="0" smtClean="0"/>
                  <a:t>Area</a:t>
                </a:r>
                <a:endParaRPr lang="ko-KR" altLang="en-US" b="1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9325707" y="3546231"/>
              <a:ext cx="1553308" cy="1359877"/>
              <a:chOff x="791308" y="2555631"/>
              <a:chExt cx="1553308" cy="1359877"/>
            </a:xfrm>
          </p:grpSpPr>
          <p:sp>
            <p:nvSpPr>
              <p:cNvPr id="15" name="원통 14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83607" y="3024555"/>
                <a:ext cx="1368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Remote</a:t>
                </a:r>
              </a:p>
              <a:p>
                <a:pPr algn="ctr"/>
                <a:r>
                  <a:rPr lang="en-US" altLang="ko-KR" b="1" dirty="0" smtClean="0"/>
                  <a:t>Repository</a:t>
                </a:r>
                <a:endParaRPr lang="ko-KR" altLang="en-US" b="1" dirty="0"/>
              </a:p>
            </p:txBody>
          </p:sp>
        </p:grpSp>
        <p:pic>
          <p:nvPicPr>
            <p:cNvPr id="17" name="Picture 8" descr="Arrow right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15604">
              <a:off x="2815331" y="4883755"/>
              <a:ext cx="655842" cy="6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Arrow right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15604">
              <a:off x="5004615" y="4883754"/>
              <a:ext cx="655842" cy="6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7882313" y="3739986"/>
              <a:ext cx="764917" cy="1148980"/>
              <a:chOff x="7811974" y="2831447"/>
              <a:chExt cx="764917" cy="1148980"/>
            </a:xfrm>
          </p:grpSpPr>
          <p:pic>
            <p:nvPicPr>
              <p:cNvPr id="20" name="Picture 8" descr="Arrow right 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15604">
                <a:off x="7921049" y="3324584"/>
                <a:ext cx="655842" cy="655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Arrow right 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15604" flipH="1" flipV="1">
                <a:off x="7811974" y="2831447"/>
                <a:ext cx="655842" cy="655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직사각형 22"/>
          <p:cNvSpPr/>
          <p:nvPr/>
        </p:nvSpPr>
        <p:spPr>
          <a:xfrm>
            <a:off x="914400" y="2901462"/>
            <a:ext cx="4566138" cy="2942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45876" y="2058943"/>
            <a:ext cx="4355123" cy="6037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add [-A] [ path ]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4824" t="7812"/>
          <a:stretch/>
        </p:blipFill>
        <p:spPr>
          <a:xfrm>
            <a:off x="439616" y="2293096"/>
            <a:ext cx="5791740" cy="227180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74328" y="4571848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h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ello.html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620341" y="1594078"/>
            <a:ext cx="7308433" cy="4150229"/>
            <a:chOff x="4620341" y="1881294"/>
            <a:chExt cx="7308433" cy="415022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0341" y="1881294"/>
              <a:ext cx="7308433" cy="4150229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5943600" y="3247292"/>
              <a:ext cx="656492" cy="1817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859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2" y="1726937"/>
            <a:ext cx="5258722" cy="34750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80" y="1726937"/>
            <a:ext cx="5252858" cy="34814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42846" y="4554415"/>
            <a:ext cx="808892" cy="140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432" y="931984"/>
            <a:ext cx="1487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init</a:t>
            </a:r>
            <a:endParaRPr lang="en-US" altLang="ko-KR" sz="16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add</a:t>
            </a:r>
          </a:p>
          <a:p>
            <a:r>
              <a:rPr lang="en-US" altLang="ko-KR" sz="1600" b="1" i="1" dirty="0" smtClean="0">
                <a:solidFill>
                  <a:srgbClr val="FFC000"/>
                </a:solidFill>
              </a:rPr>
              <a:t>• </a:t>
            </a:r>
            <a:r>
              <a:rPr lang="en-US" altLang="ko-KR" sz="1600" b="1" i="1" dirty="0" err="1" smtClean="0">
                <a:solidFill>
                  <a:srgbClr val="FFC000"/>
                </a:solidFill>
              </a:rPr>
              <a:t>git</a:t>
            </a:r>
            <a:r>
              <a:rPr lang="en-US" altLang="ko-KR" sz="1600" b="1" i="1" dirty="0" smtClean="0">
                <a:solidFill>
                  <a:srgbClr val="FFC000"/>
                </a:solidFill>
              </a:rPr>
              <a:t> commit 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push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</a:p>
          <a:p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lang="ko-KR" altLang="en-US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15013" y="3598985"/>
            <a:ext cx="9607061" cy="1993367"/>
            <a:chOff x="1271954" y="3546231"/>
            <a:chExt cx="9607061" cy="1993367"/>
          </a:xfrm>
        </p:grpSpPr>
        <p:grpSp>
          <p:nvGrpSpPr>
            <p:cNvPr id="5" name="그룹 4"/>
            <p:cNvGrpSpPr/>
            <p:nvPr/>
          </p:nvGrpSpPr>
          <p:grpSpPr>
            <a:xfrm>
              <a:off x="1271954" y="3546232"/>
              <a:ext cx="1553308" cy="1359877"/>
              <a:chOff x="791308" y="2555631"/>
              <a:chExt cx="1553308" cy="1359877"/>
            </a:xfrm>
          </p:grpSpPr>
          <p:sp>
            <p:nvSpPr>
              <p:cNvPr id="20" name="원통 19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66002" y="3024555"/>
                <a:ext cx="12039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Working</a:t>
                </a:r>
              </a:p>
              <a:p>
                <a:pPr algn="ctr"/>
                <a:r>
                  <a:rPr lang="en-US" altLang="ko-KR" b="1" dirty="0" smtClean="0"/>
                  <a:t>Directory</a:t>
                </a:r>
                <a:endParaRPr lang="ko-KR" altLang="en-US" b="1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650524" y="3546231"/>
              <a:ext cx="1553308" cy="1359877"/>
              <a:chOff x="791308" y="2555631"/>
              <a:chExt cx="1553308" cy="1359877"/>
            </a:xfrm>
          </p:grpSpPr>
          <p:sp>
            <p:nvSpPr>
              <p:cNvPr id="18" name="원통 17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83609" y="3024555"/>
                <a:ext cx="1368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Local</a:t>
                </a:r>
              </a:p>
              <a:p>
                <a:pPr algn="ctr"/>
                <a:r>
                  <a:rPr lang="en-US" altLang="ko-KR" b="1" dirty="0" smtClean="0"/>
                  <a:t>Repository</a:t>
                </a:r>
                <a:endParaRPr lang="ko-KR" altLang="en-US" b="1" dirty="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461239" y="3546231"/>
              <a:ext cx="1553308" cy="1359877"/>
              <a:chOff x="791308" y="2555631"/>
              <a:chExt cx="1553308" cy="1359877"/>
            </a:xfrm>
          </p:grpSpPr>
          <p:sp>
            <p:nvSpPr>
              <p:cNvPr id="16" name="원통 15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60451" y="3024555"/>
                <a:ext cx="1015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Staging</a:t>
                </a:r>
              </a:p>
              <a:p>
                <a:pPr algn="ctr"/>
                <a:r>
                  <a:rPr lang="en-US" altLang="ko-KR" b="1" dirty="0" smtClean="0"/>
                  <a:t>Area</a:t>
                </a:r>
                <a:endParaRPr lang="ko-KR" altLang="en-US" b="1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9325707" y="3546231"/>
              <a:ext cx="1553308" cy="1359877"/>
              <a:chOff x="791308" y="2555631"/>
              <a:chExt cx="1553308" cy="1359877"/>
            </a:xfrm>
          </p:grpSpPr>
          <p:sp>
            <p:nvSpPr>
              <p:cNvPr id="14" name="원통 13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83607" y="3024555"/>
                <a:ext cx="1368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Remote</a:t>
                </a:r>
              </a:p>
              <a:p>
                <a:pPr algn="ctr"/>
                <a:r>
                  <a:rPr lang="en-US" altLang="ko-KR" b="1" dirty="0" smtClean="0"/>
                  <a:t>Repository</a:t>
                </a:r>
                <a:endParaRPr lang="ko-KR" altLang="en-US" b="1" dirty="0"/>
              </a:p>
            </p:txBody>
          </p:sp>
        </p:grpSp>
        <p:pic>
          <p:nvPicPr>
            <p:cNvPr id="9" name="Picture 8" descr="Arrow right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15604">
              <a:off x="2815331" y="4883755"/>
              <a:ext cx="655842" cy="6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Arrow right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15604">
              <a:off x="5004615" y="4883754"/>
              <a:ext cx="655842" cy="6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7882313" y="3739986"/>
              <a:ext cx="764917" cy="1148980"/>
              <a:chOff x="7811974" y="2831447"/>
              <a:chExt cx="764917" cy="1148980"/>
            </a:xfrm>
          </p:grpSpPr>
          <p:pic>
            <p:nvPicPr>
              <p:cNvPr id="12" name="Picture 8" descr="Arrow right 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15604">
                <a:off x="7921049" y="3324584"/>
                <a:ext cx="655842" cy="655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Arrow right 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15604" flipH="1" flipV="1">
                <a:off x="7811974" y="2831447"/>
                <a:ext cx="655842" cy="655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2" name="직사각형 21"/>
          <p:cNvSpPr/>
          <p:nvPr/>
        </p:nvSpPr>
        <p:spPr>
          <a:xfrm>
            <a:off x="3092526" y="2919828"/>
            <a:ext cx="4566138" cy="2942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70894" y="1409037"/>
            <a:ext cx="6843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추가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/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변경한 파일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폴더 등을 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staging area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에서 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local repository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로 옮기는 명령어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45876" y="2058943"/>
            <a:ext cx="4355123" cy="6037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commit [-m &lt;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msg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&gt;]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2126" y="1764323"/>
            <a:ext cx="5195666" cy="3443538"/>
            <a:chOff x="2941572" y="1983532"/>
            <a:chExt cx="6554120" cy="434388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1572" y="1983532"/>
              <a:ext cx="6554120" cy="434388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941572" y="2303585"/>
              <a:ext cx="317443" cy="2989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399743" y="1764821"/>
            <a:ext cx="5188381" cy="3443040"/>
            <a:chOff x="3099697" y="2614246"/>
            <a:chExt cx="5188381" cy="344304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9697" y="2614246"/>
              <a:ext cx="5188381" cy="344304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883769" y="5879123"/>
              <a:ext cx="404309" cy="1781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650" y="1289040"/>
            <a:ext cx="6456858" cy="42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432" y="931984"/>
            <a:ext cx="1487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init</a:t>
            </a:r>
            <a:endParaRPr lang="en-US" altLang="ko-KR" sz="16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add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commit </a:t>
            </a:r>
          </a:p>
          <a:p>
            <a:r>
              <a:rPr lang="en-US" altLang="ko-KR" sz="1600" b="1" i="1" dirty="0" smtClean="0">
                <a:solidFill>
                  <a:srgbClr val="FFC000"/>
                </a:solidFill>
              </a:rPr>
              <a:t>• </a:t>
            </a:r>
            <a:r>
              <a:rPr lang="en-US" altLang="ko-KR" sz="1600" b="1" i="1" dirty="0" err="1" smtClean="0">
                <a:solidFill>
                  <a:srgbClr val="FFC000"/>
                </a:solidFill>
              </a:rPr>
              <a:t>git</a:t>
            </a:r>
            <a:r>
              <a:rPr lang="en-US" altLang="ko-KR" sz="1600" b="1" i="1" dirty="0" smtClean="0">
                <a:solidFill>
                  <a:srgbClr val="FFC000"/>
                </a:solidFill>
              </a:rPr>
              <a:t> push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</a:p>
          <a:p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lang="en-US" altLang="ko-KR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15013" y="3598985"/>
            <a:ext cx="9607061" cy="1993367"/>
            <a:chOff x="1271954" y="3546231"/>
            <a:chExt cx="9607061" cy="1993367"/>
          </a:xfrm>
        </p:grpSpPr>
        <p:grpSp>
          <p:nvGrpSpPr>
            <p:cNvPr id="5" name="그룹 4"/>
            <p:cNvGrpSpPr/>
            <p:nvPr/>
          </p:nvGrpSpPr>
          <p:grpSpPr>
            <a:xfrm>
              <a:off x="1271954" y="3546232"/>
              <a:ext cx="1553308" cy="1359877"/>
              <a:chOff x="791308" y="2555631"/>
              <a:chExt cx="1553308" cy="1359877"/>
            </a:xfrm>
          </p:grpSpPr>
          <p:sp>
            <p:nvSpPr>
              <p:cNvPr id="20" name="원통 19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66002" y="3024555"/>
                <a:ext cx="12039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Working</a:t>
                </a:r>
              </a:p>
              <a:p>
                <a:pPr algn="ctr"/>
                <a:r>
                  <a:rPr lang="en-US" altLang="ko-KR" b="1" dirty="0" smtClean="0"/>
                  <a:t>Directory</a:t>
                </a:r>
                <a:endParaRPr lang="ko-KR" altLang="en-US" b="1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650524" y="3546231"/>
              <a:ext cx="1553308" cy="1359877"/>
              <a:chOff x="791308" y="2555631"/>
              <a:chExt cx="1553308" cy="1359877"/>
            </a:xfrm>
          </p:grpSpPr>
          <p:sp>
            <p:nvSpPr>
              <p:cNvPr id="18" name="원통 17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83609" y="3024555"/>
                <a:ext cx="1368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Local</a:t>
                </a:r>
              </a:p>
              <a:p>
                <a:pPr algn="ctr"/>
                <a:r>
                  <a:rPr lang="en-US" altLang="ko-KR" b="1" dirty="0" smtClean="0"/>
                  <a:t>Repository</a:t>
                </a:r>
                <a:endParaRPr lang="ko-KR" altLang="en-US" b="1" dirty="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461239" y="3546231"/>
              <a:ext cx="1553308" cy="1359877"/>
              <a:chOff x="791308" y="2555631"/>
              <a:chExt cx="1553308" cy="1359877"/>
            </a:xfrm>
          </p:grpSpPr>
          <p:sp>
            <p:nvSpPr>
              <p:cNvPr id="16" name="원통 15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60451" y="3024555"/>
                <a:ext cx="1015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Staging</a:t>
                </a:r>
              </a:p>
              <a:p>
                <a:pPr algn="ctr"/>
                <a:r>
                  <a:rPr lang="en-US" altLang="ko-KR" b="1" dirty="0" smtClean="0"/>
                  <a:t>Area</a:t>
                </a:r>
                <a:endParaRPr lang="ko-KR" altLang="en-US" b="1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9325707" y="3546231"/>
              <a:ext cx="1553308" cy="1359877"/>
              <a:chOff x="791308" y="2555631"/>
              <a:chExt cx="1553308" cy="1359877"/>
            </a:xfrm>
          </p:grpSpPr>
          <p:sp>
            <p:nvSpPr>
              <p:cNvPr id="14" name="원통 13"/>
              <p:cNvSpPr/>
              <p:nvPr/>
            </p:nvSpPr>
            <p:spPr>
              <a:xfrm>
                <a:off x="791308" y="2555631"/>
                <a:ext cx="1553308" cy="1359877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83607" y="3024555"/>
                <a:ext cx="1368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Remote</a:t>
                </a:r>
              </a:p>
              <a:p>
                <a:pPr algn="ctr"/>
                <a:r>
                  <a:rPr lang="en-US" altLang="ko-KR" b="1" dirty="0" smtClean="0"/>
                  <a:t>Repository</a:t>
                </a:r>
                <a:endParaRPr lang="ko-KR" altLang="en-US" b="1" dirty="0"/>
              </a:p>
            </p:txBody>
          </p:sp>
        </p:grpSp>
        <p:pic>
          <p:nvPicPr>
            <p:cNvPr id="9" name="Picture 8" descr="Arrow right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15604">
              <a:off x="2815331" y="4883755"/>
              <a:ext cx="655842" cy="6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Arrow right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15604">
              <a:off x="5004615" y="4883754"/>
              <a:ext cx="655842" cy="65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7882313" y="3739986"/>
              <a:ext cx="764917" cy="1148980"/>
              <a:chOff x="7811974" y="2831447"/>
              <a:chExt cx="764917" cy="1148980"/>
            </a:xfrm>
          </p:grpSpPr>
          <p:pic>
            <p:nvPicPr>
              <p:cNvPr id="12" name="Picture 8" descr="Arrow right 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15604">
                <a:off x="7921049" y="3324584"/>
                <a:ext cx="655842" cy="655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Arrow right 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15604" flipH="1" flipV="1">
                <a:off x="7811974" y="2831447"/>
                <a:ext cx="655842" cy="655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2" name="직사각형 21"/>
          <p:cNvSpPr/>
          <p:nvPr/>
        </p:nvSpPr>
        <p:spPr>
          <a:xfrm>
            <a:off x="5366795" y="2919828"/>
            <a:ext cx="5899082" cy="2942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18507" y="1669933"/>
            <a:ext cx="7583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bg1"/>
                </a:solidFill>
              </a:rPr>
              <a:t>: local repository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에 저장된 데이터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파일 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or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폴더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들을 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remote repository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로 옮기는 명령어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46677" y="2136517"/>
            <a:ext cx="4355123" cy="6037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push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56741" y="1790686"/>
            <a:ext cx="5434106" cy="3601570"/>
            <a:chOff x="632587" y="2976390"/>
            <a:chExt cx="5434106" cy="36015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587" y="2976390"/>
              <a:ext cx="5434106" cy="360157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247805" y="3237239"/>
              <a:ext cx="251647" cy="2369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74" y="1792360"/>
            <a:ext cx="5431581" cy="35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9" y="1717790"/>
            <a:ext cx="5474385" cy="3609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695" y="1717790"/>
            <a:ext cx="5450938" cy="36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432" y="931984"/>
            <a:ext cx="1487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init</a:t>
            </a:r>
            <a:endParaRPr lang="en-US" altLang="ko-KR" sz="16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add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commit 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push</a:t>
            </a:r>
          </a:p>
          <a:p>
            <a:r>
              <a:rPr lang="en-US" altLang="ko-KR" sz="1600" b="1" i="1" dirty="0" smtClean="0">
                <a:solidFill>
                  <a:srgbClr val="FFC000"/>
                </a:solidFill>
              </a:rPr>
              <a:t>• </a:t>
            </a:r>
            <a:r>
              <a:rPr lang="en-US" altLang="ko-KR" sz="1600" b="1" i="1" dirty="0" err="1" smtClean="0">
                <a:solidFill>
                  <a:srgbClr val="FFC000"/>
                </a:solidFill>
              </a:rPr>
              <a:t>git</a:t>
            </a:r>
            <a:r>
              <a:rPr lang="en-US" altLang="ko-KR" sz="1600" b="1" i="1" dirty="0" smtClean="0">
                <a:solidFill>
                  <a:srgbClr val="FFC000"/>
                </a:solidFill>
              </a:rPr>
              <a:t> branch</a:t>
            </a:r>
          </a:p>
          <a:p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endParaRPr lang="ko-KR" altLang="en-US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9892" y="1892671"/>
            <a:ext cx="6290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작업을 분할하여 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branch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별로 분할 작업을 진행할 수 있도록 하는 명령어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568046" y="1034548"/>
            <a:ext cx="4355123" cy="6037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switch (-c|-C) &lt;new-branch&gt;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028737" y="2993954"/>
            <a:ext cx="5299969" cy="2438720"/>
            <a:chOff x="2530506" y="2900169"/>
            <a:chExt cx="5299969" cy="2438720"/>
          </a:xfrm>
        </p:grpSpPr>
        <p:sp>
          <p:nvSpPr>
            <p:cNvPr id="23" name="순서도: 연결자 22"/>
            <p:cNvSpPr/>
            <p:nvPr/>
          </p:nvSpPr>
          <p:spPr>
            <a:xfrm>
              <a:off x="3376248" y="4460843"/>
              <a:ext cx="410308" cy="410308"/>
            </a:xfrm>
            <a:prstGeom prst="flowChartConnecto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/>
            <p:cNvSpPr/>
            <p:nvPr/>
          </p:nvSpPr>
          <p:spPr>
            <a:xfrm>
              <a:off x="5421924" y="4460843"/>
              <a:ext cx="410308" cy="410308"/>
            </a:xfrm>
            <a:prstGeom prst="flowChartConnecto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연결자 24"/>
            <p:cNvSpPr/>
            <p:nvPr/>
          </p:nvSpPr>
          <p:spPr>
            <a:xfrm>
              <a:off x="7092462" y="3377644"/>
              <a:ext cx="410308" cy="410308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30506" y="4413952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main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직선 연결선 27"/>
            <p:cNvCxnSpPr>
              <a:stCxn id="23" idx="6"/>
              <a:endCxn id="24" idx="2"/>
            </p:cNvCxnSpPr>
            <p:nvPr/>
          </p:nvCxnSpPr>
          <p:spPr>
            <a:xfrm>
              <a:off x="3786556" y="4665997"/>
              <a:ext cx="1635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구부러진 연결선 29"/>
            <p:cNvCxnSpPr>
              <a:stCxn id="24" idx="0"/>
              <a:endCxn id="25" idx="4"/>
            </p:cNvCxnSpPr>
            <p:nvPr/>
          </p:nvCxnSpPr>
          <p:spPr>
            <a:xfrm rot="5400000" flipH="1" flipV="1">
              <a:off x="6125902" y="3289129"/>
              <a:ext cx="672891" cy="1670538"/>
            </a:xfrm>
            <a:prstGeom prst="curvedConnector3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05847" y="3418620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sub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05941" y="5031112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h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ello.html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88202" y="2900169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h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ello.html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90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97" y="1132125"/>
            <a:ext cx="7620392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9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05766" y="1207476"/>
            <a:ext cx="2026998" cy="545123"/>
            <a:chOff x="1315013" y="1201615"/>
            <a:chExt cx="2026998" cy="545123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315013" y="1201615"/>
              <a:ext cx="2026998" cy="545123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99411" y="1312593"/>
              <a:ext cx="1858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bg1"/>
                  </a:solidFill>
                </a:rPr>
                <a:t>중앙집중 버전 관리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361472" y="2172799"/>
            <a:ext cx="5644174" cy="3088542"/>
            <a:chOff x="3306395" y="2079014"/>
            <a:chExt cx="5644174" cy="3088542"/>
          </a:xfrm>
        </p:grpSpPr>
        <p:pic>
          <p:nvPicPr>
            <p:cNvPr id="2050" name="Picture 2" descr="Programmer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689" y="2079014"/>
              <a:ext cx="872880" cy="87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Programmer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395" y="2079014"/>
              <a:ext cx="872880" cy="87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Programmer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689" y="4294676"/>
              <a:ext cx="872880" cy="87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Programmer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395" y="4294676"/>
              <a:ext cx="872880" cy="87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erver storag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960" y="3112477"/>
            <a:ext cx="1120408" cy="112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>
          <a:xfrm rot="1772956">
            <a:off x="5400519" y="3014194"/>
            <a:ext cx="1074442" cy="19656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2584818">
            <a:off x="7815570" y="4432885"/>
            <a:ext cx="1074442" cy="19656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 rot="9035604">
            <a:off x="7804158" y="2996606"/>
            <a:ext cx="1074442" cy="19656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19818509">
            <a:off x="5400965" y="4432480"/>
            <a:ext cx="1074442" cy="19656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373987" y="1202042"/>
            <a:ext cx="7520354" cy="4941277"/>
            <a:chOff x="3373987" y="1202042"/>
            <a:chExt cx="7520354" cy="4941277"/>
          </a:xfrm>
        </p:grpSpPr>
        <p:sp>
          <p:nvSpPr>
            <p:cNvPr id="10" name="모서리가 접힌 도형 9"/>
            <p:cNvSpPr/>
            <p:nvPr/>
          </p:nvSpPr>
          <p:spPr>
            <a:xfrm>
              <a:off x="3373987" y="1202042"/>
              <a:ext cx="7520354" cy="4941277"/>
            </a:xfrm>
            <a:prstGeom prst="foldedCorne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1046" y="1546890"/>
              <a:ext cx="496642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중앙집중 버전 관리의 단점</a:t>
              </a:r>
              <a:endParaRPr lang="en-US" altLang="ko-KR" b="1" dirty="0" smtClean="0"/>
            </a:p>
            <a:p>
              <a:endParaRPr lang="en-US" altLang="ko-KR" b="1" dirty="0" smtClean="0"/>
            </a:p>
            <a:p>
              <a:r>
                <a:rPr lang="en-US" altLang="ko-KR" sz="1600" b="1" dirty="0" smtClean="0"/>
                <a:t>1. </a:t>
              </a:r>
              <a:r>
                <a:rPr lang="ko-KR" altLang="en-US" sz="1600" b="1" dirty="0" smtClean="0"/>
                <a:t>서버가 다운되면 개발을 진행할 수 없다</a:t>
              </a:r>
              <a:endParaRPr lang="en-US" altLang="ko-KR" sz="1600" b="1" dirty="0" smtClean="0"/>
            </a:p>
            <a:p>
              <a:r>
                <a:rPr lang="en-US" altLang="ko-KR" sz="1600" b="1" dirty="0" smtClean="0"/>
                <a:t>2. </a:t>
              </a:r>
              <a:r>
                <a:rPr lang="ko-KR" altLang="en-US" sz="1600" b="1" dirty="0" smtClean="0"/>
                <a:t>인터넷이 차단된 곳에서도 작업을 진행할 수 없다</a:t>
              </a:r>
              <a:endParaRPr lang="ko-KR" altLang="en-US" sz="1600" b="1" dirty="0"/>
            </a:p>
          </p:txBody>
        </p:sp>
        <p:pic>
          <p:nvPicPr>
            <p:cNvPr id="2054" name="Picture 6" descr="Apache Subversion - Full Stack Python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806" y="3651218"/>
              <a:ext cx="4100630" cy="59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Perforce Adds Significant Advancements to Its Software Configuration ...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06" b="36494"/>
            <a:stretch/>
          </p:blipFill>
          <p:spPr bwMode="auto">
            <a:xfrm>
              <a:off x="3818806" y="4561121"/>
              <a:ext cx="2831092" cy="635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368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958" y="3790371"/>
            <a:ext cx="91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color.html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50" y="1144399"/>
            <a:ext cx="4845299" cy="25528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619" y="1337830"/>
            <a:ext cx="7687451" cy="43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2" y="1479665"/>
            <a:ext cx="5725410" cy="37898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982" y="1470000"/>
            <a:ext cx="5737664" cy="37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432" y="931984"/>
            <a:ext cx="1487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init</a:t>
            </a:r>
            <a:endParaRPr lang="en-US" altLang="ko-KR" sz="16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add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commit 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push</a:t>
            </a:r>
          </a:p>
          <a:p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1600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sz="1600" b="1" i="1" dirty="0" smtClean="0">
                <a:solidFill>
                  <a:schemeClr val="bg1">
                    <a:lumMod val="50000"/>
                  </a:schemeClr>
                </a:solidFill>
              </a:rPr>
              <a:t> branch</a:t>
            </a:r>
          </a:p>
          <a:p>
            <a:r>
              <a:rPr lang="en-US" altLang="ko-KR" sz="1600" b="1" i="1" dirty="0">
                <a:solidFill>
                  <a:srgbClr val="FFC000"/>
                </a:solidFill>
              </a:rPr>
              <a:t>• </a:t>
            </a:r>
            <a:r>
              <a:rPr lang="en-US" altLang="ko-KR" sz="1600" b="1" i="1" dirty="0" err="1">
                <a:solidFill>
                  <a:srgbClr val="FFC000"/>
                </a:solidFill>
              </a:rPr>
              <a:t>git</a:t>
            </a:r>
            <a:r>
              <a:rPr lang="en-US" altLang="ko-KR" sz="1600" b="1" i="1" dirty="0">
                <a:solidFill>
                  <a:srgbClr val="FFC000"/>
                </a:solidFill>
              </a:rPr>
              <a:t> </a:t>
            </a:r>
            <a:r>
              <a:rPr lang="en-US" altLang="ko-KR" sz="1600" b="1" i="1" dirty="0" smtClean="0">
                <a:solidFill>
                  <a:srgbClr val="FFC000"/>
                </a:solidFill>
              </a:rPr>
              <a:t>merge</a:t>
            </a:r>
            <a:endParaRPr lang="ko-KR" altLang="en-US" sz="1600" b="1" i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7138" y="2193867"/>
            <a:ext cx="6056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bg1"/>
                </a:solidFill>
              </a:rPr>
              <a:t>: branch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간의 병합</a:t>
            </a:r>
            <a:r>
              <a:rPr lang="en-US" altLang="ko-KR" sz="1400" b="1" i="1" dirty="0">
                <a:solidFill>
                  <a:schemeClr val="bg1"/>
                </a:solidFill>
              </a:rPr>
              <a:t>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혹은 데이터 충돌 등의 문제 해결 시 사용되는 명령어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568046" y="1034548"/>
            <a:ext cx="4355123" cy="6037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merge [&lt;commit&gt;…]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763375" y="3146353"/>
            <a:ext cx="6982232" cy="2483912"/>
            <a:chOff x="1211660" y="2536541"/>
            <a:chExt cx="6982232" cy="2483912"/>
          </a:xfrm>
        </p:grpSpPr>
        <p:sp>
          <p:nvSpPr>
            <p:cNvPr id="6" name="순서도: 연결자 5"/>
            <p:cNvSpPr/>
            <p:nvPr/>
          </p:nvSpPr>
          <p:spPr>
            <a:xfrm>
              <a:off x="2057402" y="4097215"/>
              <a:ext cx="410308" cy="410308"/>
            </a:xfrm>
            <a:prstGeom prst="flowChartConnecto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연결자 6"/>
            <p:cNvSpPr/>
            <p:nvPr/>
          </p:nvSpPr>
          <p:spPr>
            <a:xfrm>
              <a:off x="4103078" y="4097215"/>
              <a:ext cx="410308" cy="410308"/>
            </a:xfrm>
            <a:prstGeom prst="flowChartConnecto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5773616" y="3014016"/>
              <a:ext cx="410308" cy="410308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7467602" y="4097215"/>
              <a:ext cx="410308" cy="410308"/>
            </a:xfrm>
            <a:prstGeom prst="flowChartConnecto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11660" y="4050324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main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직선 연결선 10"/>
            <p:cNvCxnSpPr>
              <a:stCxn id="6" idx="6"/>
              <a:endCxn id="7" idx="2"/>
            </p:cNvCxnSpPr>
            <p:nvPr/>
          </p:nvCxnSpPr>
          <p:spPr>
            <a:xfrm>
              <a:off x="2467710" y="4302369"/>
              <a:ext cx="1635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endCxn id="9" idx="2"/>
            </p:cNvCxnSpPr>
            <p:nvPr/>
          </p:nvCxnSpPr>
          <p:spPr>
            <a:xfrm>
              <a:off x="4513386" y="4302369"/>
              <a:ext cx="29542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구부러진 연결선 12"/>
            <p:cNvCxnSpPr>
              <a:stCxn id="7" idx="0"/>
              <a:endCxn id="8" idx="4"/>
            </p:cNvCxnSpPr>
            <p:nvPr/>
          </p:nvCxnSpPr>
          <p:spPr>
            <a:xfrm rot="5400000" flipH="1" flipV="1">
              <a:off x="4807056" y="2925501"/>
              <a:ext cx="672891" cy="1670538"/>
            </a:xfrm>
            <a:prstGeom prst="curvedConnector3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구부러진 연결선 13"/>
            <p:cNvCxnSpPr/>
            <p:nvPr/>
          </p:nvCxnSpPr>
          <p:spPr>
            <a:xfrm rot="16200000" flipV="1">
              <a:off x="6489317" y="2925499"/>
              <a:ext cx="672891" cy="1670538"/>
            </a:xfrm>
            <a:prstGeom prst="curvedConnector3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87001" y="3054990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sub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87095" y="4667484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h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ello.html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69356" y="2536541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h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ello.html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51619" y="4712676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h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ello.html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575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9" y="1386370"/>
            <a:ext cx="5459487" cy="36077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02" y="1386371"/>
            <a:ext cx="5431398" cy="36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45" y="1145557"/>
            <a:ext cx="7601341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399" y="1524000"/>
            <a:ext cx="1765227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 smtClean="0">
                <a:solidFill>
                  <a:schemeClr val="bg1"/>
                </a:solidFill>
              </a:rPr>
              <a:t>기타 주요 명령어</a:t>
            </a:r>
            <a:endParaRPr lang="en-US" altLang="ko-KR" sz="1600" b="1" i="1" dirty="0" smtClean="0">
              <a:solidFill>
                <a:schemeClr val="bg1"/>
              </a:solidFill>
            </a:endParaRPr>
          </a:p>
          <a:p>
            <a:endParaRPr lang="en-US" altLang="ko-KR" b="1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 err="1" smtClean="0">
                <a:solidFill>
                  <a:schemeClr val="bg1">
                    <a:lumMod val="50000"/>
                  </a:schemeClr>
                </a:solidFill>
              </a:rPr>
              <a:t>config</a:t>
            </a:r>
            <a:endParaRPr lang="en-US" altLang="ko-KR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i="1" dirty="0" smtClean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b="1" i="1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 smtClean="0">
                <a:solidFill>
                  <a:schemeClr val="bg1">
                    <a:lumMod val="50000"/>
                  </a:schemeClr>
                </a:solidFill>
              </a:rPr>
              <a:t>status</a:t>
            </a:r>
            <a:endParaRPr lang="en-US" altLang="ko-KR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i="1" dirty="0" smtClean="0">
                <a:solidFill>
                  <a:schemeClr val="accent4"/>
                </a:solidFill>
              </a:rPr>
              <a:t>• </a:t>
            </a:r>
            <a:r>
              <a:rPr lang="en-US" altLang="ko-KR" b="1" i="1" dirty="0" err="1" smtClean="0">
                <a:solidFill>
                  <a:schemeClr val="accent4"/>
                </a:solidFill>
              </a:rPr>
              <a:t>git</a:t>
            </a:r>
            <a:r>
              <a:rPr lang="en-US" altLang="ko-KR" b="1" i="1" dirty="0" smtClean="0">
                <a:solidFill>
                  <a:schemeClr val="accent4"/>
                </a:solidFill>
              </a:rPr>
              <a:t> </a:t>
            </a:r>
            <a:r>
              <a:rPr lang="en-US" altLang="ko-KR" b="1" i="1" dirty="0" smtClean="0">
                <a:solidFill>
                  <a:schemeClr val="accent4"/>
                </a:solidFill>
              </a:rPr>
              <a:t>stash </a:t>
            </a:r>
            <a:endParaRPr lang="en-US" altLang="ko-KR" b="1" i="1" dirty="0" smtClean="0">
              <a:solidFill>
                <a:schemeClr val="accent4"/>
              </a:solidFill>
            </a:endParaRPr>
          </a:p>
          <a:p>
            <a:r>
              <a:rPr lang="en-US" altLang="ko-KR" b="1" i="1" dirty="0" smtClean="0">
                <a:solidFill>
                  <a:schemeClr val="accent4"/>
                </a:solidFill>
              </a:rPr>
              <a:t>• </a:t>
            </a:r>
            <a:r>
              <a:rPr lang="en-US" altLang="ko-KR" b="1" i="1" dirty="0" err="1" smtClean="0">
                <a:solidFill>
                  <a:schemeClr val="accent4"/>
                </a:solidFill>
              </a:rPr>
              <a:t>git</a:t>
            </a:r>
            <a:r>
              <a:rPr lang="en-US" altLang="ko-KR" b="1" i="1" dirty="0" smtClean="0">
                <a:solidFill>
                  <a:schemeClr val="accent4"/>
                </a:solidFill>
              </a:rPr>
              <a:t> </a:t>
            </a:r>
            <a:r>
              <a:rPr lang="en-US" altLang="ko-KR" b="1" i="1" dirty="0" smtClean="0">
                <a:solidFill>
                  <a:schemeClr val="accent4"/>
                </a:solidFill>
              </a:rPr>
              <a:t>reset</a:t>
            </a:r>
            <a:endParaRPr lang="en-US" altLang="ko-KR" b="1" i="1" dirty="0" smtClean="0">
              <a:solidFill>
                <a:schemeClr val="accent4"/>
              </a:solidFill>
            </a:endParaRPr>
          </a:p>
          <a:p>
            <a:r>
              <a:rPr lang="en-US" altLang="ko-KR" b="1" i="1" dirty="0" smtClean="0">
                <a:solidFill>
                  <a:schemeClr val="accent4"/>
                </a:solidFill>
              </a:rPr>
              <a:t>• </a:t>
            </a:r>
            <a:r>
              <a:rPr lang="en-US" altLang="ko-KR" b="1" i="1" dirty="0" err="1" smtClean="0">
                <a:solidFill>
                  <a:schemeClr val="accent4"/>
                </a:solidFill>
              </a:rPr>
              <a:t>git</a:t>
            </a:r>
            <a:r>
              <a:rPr lang="en-US" altLang="ko-KR" b="1" i="1" dirty="0" smtClean="0">
                <a:solidFill>
                  <a:schemeClr val="accent4"/>
                </a:solidFill>
              </a:rPr>
              <a:t> </a:t>
            </a:r>
            <a:r>
              <a:rPr lang="en-US" altLang="ko-KR" b="1" i="1" dirty="0" smtClean="0">
                <a:solidFill>
                  <a:schemeClr val="accent4"/>
                </a:solidFill>
              </a:rPr>
              <a:t>revert</a:t>
            </a:r>
            <a:endParaRPr lang="en-US" altLang="ko-KR" b="1" i="1" dirty="0" smtClean="0">
              <a:solidFill>
                <a:schemeClr val="accent4"/>
              </a:solidFill>
            </a:endParaRPr>
          </a:p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b="1" i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 smtClean="0">
                <a:solidFill>
                  <a:schemeClr val="bg1">
                    <a:lumMod val="50000"/>
                  </a:schemeClr>
                </a:solidFill>
              </a:rPr>
              <a:t>log</a:t>
            </a:r>
            <a:endParaRPr lang="ko-KR" alt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51" y="1572093"/>
            <a:ext cx="8508925" cy="455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5230282" y="2451919"/>
            <a:ext cx="1731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ko-KR" altLang="en-US" sz="4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1887415" y="3369733"/>
            <a:ext cx="8348134" cy="2129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1200000">
            <a:off x="10144696" y="3288291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200000">
            <a:off x="1745111" y="3241103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4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107" y="943707"/>
            <a:ext cx="5426357" cy="5232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Git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구조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200" dirty="0">
                <a:hlinkClick r:id="rId2" action="ppaction://hlinkfile"/>
              </a:rPr>
              <a:t>깃</a:t>
            </a:r>
            <a:r>
              <a:rPr lang="en-US" altLang="ko-KR" sz="1200" dirty="0">
                <a:hlinkClick r:id="rId2" action="ppaction://hlinkfile"/>
              </a:rPr>
              <a:t>. </a:t>
            </a:r>
            <a:r>
              <a:rPr lang="ko-KR" altLang="en-US" sz="1200" dirty="0" err="1">
                <a:hlinkClick r:id="rId2" action="ppaction://hlinkfile"/>
              </a:rPr>
              <a:t>깃허브</a:t>
            </a:r>
            <a:r>
              <a:rPr lang="en-US" altLang="ko-KR" sz="1200" dirty="0">
                <a:hlinkClick r:id="rId2" action="ppaction://hlinkfile"/>
              </a:rPr>
              <a:t>. </a:t>
            </a:r>
            <a:r>
              <a:rPr lang="ko-KR" altLang="en-US" sz="1200" dirty="0">
                <a:hlinkClick r:id="rId2" action="ppaction://hlinkfile"/>
              </a:rPr>
              <a:t>기초개념 </a:t>
            </a:r>
            <a:r>
              <a:rPr lang="ko-KR" altLang="en-US" sz="1200" dirty="0" err="1">
                <a:hlinkClick r:id="rId2" action="ppaction://hlinkfile"/>
              </a:rPr>
              <a:t>잡아드림</a:t>
            </a:r>
            <a:r>
              <a:rPr lang="en-US" altLang="ko-KR" sz="1200" dirty="0">
                <a:hlinkClick r:id="rId2" action="ppaction://hlinkfile"/>
              </a:rPr>
              <a:t>. 5</a:t>
            </a:r>
            <a:r>
              <a:rPr lang="ko-KR" altLang="en-US" sz="1200" dirty="0">
                <a:hlinkClick r:id="rId2" action="ppaction://hlinkfile"/>
              </a:rPr>
              <a:t>분 </a:t>
            </a:r>
            <a:r>
              <a:rPr lang="ko-KR" altLang="en-US" sz="1200" dirty="0" err="1">
                <a:hlinkClick r:id="rId2" action="ppaction://hlinkfile"/>
              </a:rPr>
              <a:t>순삭</a:t>
            </a:r>
            <a:r>
              <a:rPr lang="en-US" altLang="ko-KR" sz="1200" dirty="0" smtClean="0">
                <a:hlinkClick r:id="rId2" action="ppaction://hlinkfile"/>
              </a:rPr>
              <a:t>.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>
                <a:hlinkClick r:id="rId3"/>
              </a:rPr>
              <a:t>깃</a:t>
            </a:r>
            <a:r>
              <a:rPr lang="en-US" altLang="ko-KR" sz="1200" dirty="0">
                <a:hlinkClick r:id="rId3"/>
              </a:rPr>
              <a:t>, </a:t>
            </a:r>
            <a:r>
              <a:rPr lang="ko-KR" altLang="en-US" sz="1200" dirty="0" err="1">
                <a:hlinkClick r:id="rId3"/>
              </a:rPr>
              <a:t>깃허브</a:t>
            </a:r>
            <a:r>
              <a:rPr lang="ko-KR" altLang="en-US" sz="1200" dirty="0">
                <a:hlinkClick r:id="rId3"/>
              </a:rPr>
              <a:t> 이건 알고 </a:t>
            </a:r>
            <a:r>
              <a:rPr lang="ko-KR" altLang="en-US" sz="1200" dirty="0" smtClean="0">
                <a:hlinkClick r:id="rId3"/>
              </a:rPr>
              <a:t>사용하자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>
                <a:hlinkClick r:id="rId4"/>
              </a:rPr>
              <a:t>[</a:t>
            </a:r>
            <a:r>
              <a:rPr lang="ko-KR" altLang="en-US" sz="1200" dirty="0">
                <a:hlinkClick r:id="rId4"/>
              </a:rPr>
              <a:t>고정댓글필독</a:t>
            </a:r>
            <a:r>
              <a:rPr lang="en-US" altLang="ko-KR" sz="1200" dirty="0">
                <a:hlinkClick r:id="rId4"/>
              </a:rPr>
              <a:t>] </a:t>
            </a:r>
            <a:r>
              <a:rPr lang="en-US" altLang="ko-KR" sz="1200" dirty="0" err="1">
                <a:hlinkClick r:id="rId4"/>
              </a:rPr>
              <a:t>Git</a:t>
            </a:r>
            <a:r>
              <a:rPr lang="ko-KR" altLang="en-US" sz="1200" dirty="0">
                <a:hlinkClick r:id="rId4"/>
              </a:rPr>
              <a:t>은 뭐고 </a:t>
            </a:r>
            <a:r>
              <a:rPr lang="en-US" altLang="ko-KR" sz="1200" dirty="0" err="1">
                <a:hlinkClick r:id="rId4"/>
              </a:rPr>
              <a:t>Github</a:t>
            </a:r>
            <a:r>
              <a:rPr lang="ko-KR" altLang="en-US" sz="1200" dirty="0">
                <a:hlinkClick r:id="rId4"/>
              </a:rPr>
              <a:t>은 뭔가요</a:t>
            </a:r>
            <a:r>
              <a:rPr lang="en-US" altLang="ko-KR" sz="1200" dirty="0" smtClean="0">
                <a:hlinkClick r:id="rId4"/>
              </a:rPr>
              <a:t>?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>
                <a:hlinkClick r:id="rId5"/>
              </a:rPr>
              <a:t>깃</a:t>
            </a:r>
            <a:r>
              <a:rPr lang="en-US" altLang="ko-KR" sz="1200" dirty="0">
                <a:hlinkClick r:id="rId5"/>
              </a:rPr>
              <a:t>, </a:t>
            </a:r>
            <a:r>
              <a:rPr lang="ko-KR" altLang="en-US" sz="1200" dirty="0" err="1">
                <a:hlinkClick r:id="rId5"/>
              </a:rPr>
              <a:t>깃허브</a:t>
            </a:r>
            <a:r>
              <a:rPr lang="ko-KR" altLang="en-US" sz="1200" dirty="0">
                <a:hlinkClick r:id="rId5"/>
              </a:rPr>
              <a:t> 제대로 배우기 </a:t>
            </a:r>
            <a:r>
              <a:rPr lang="en-US" altLang="ko-KR" sz="1200" dirty="0">
                <a:hlinkClick r:id="rId5"/>
              </a:rPr>
              <a:t>(</a:t>
            </a:r>
            <a:r>
              <a:rPr lang="ko-KR" altLang="en-US" sz="1200" dirty="0">
                <a:hlinkClick r:id="rId5"/>
              </a:rPr>
              <a:t>기본 </a:t>
            </a:r>
            <a:r>
              <a:rPr lang="ko-KR" altLang="en-US" sz="1200" dirty="0" err="1">
                <a:hlinkClick r:id="rId5"/>
              </a:rPr>
              <a:t>마스터편</a:t>
            </a:r>
            <a:r>
              <a:rPr lang="en-US" altLang="ko-KR" sz="1200" dirty="0">
                <a:hlinkClick r:id="rId5"/>
              </a:rPr>
              <a:t>, </a:t>
            </a:r>
            <a:r>
              <a:rPr lang="ko-KR" altLang="en-US" sz="1200" dirty="0">
                <a:hlinkClick r:id="rId5"/>
              </a:rPr>
              <a:t>실무에서 꿀리지 말자</a:t>
            </a:r>
            <a:r>
              <a:rPr lang="en-US" altLang="ko-KR" sz="1200" dirty="0" smtClean="0">
                <a:hlinkClick r:id="rId5"/>
              </a:rPr>
              <a:t>)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hlinkClick r:id="rId6"/>
              </a:rPr>
              <a:t>Git</a:t>
            </a:r>
            <a:r>
              <a:rPr lang="en-US" altLang="ko-KR" sz="1200" dirty="0">
                <a:hlinkClick r:id="rId6"/>
              </a:rPr>
              <a:t>, </a:t>
            </a:r>
            <a:r>
              <a:rPr lang="en-US" altLang="ko-KR" sz="1200" dirty="0" err="1">
                <a:hlinkClick r:id="rId6"/>
              </a:rPr>
              <a:t>Github</a:t>
            </a:r>
            <a:r>
              <a:rPr lang="ko-KR" altLang="en-US" sz="1200" dirty="0">
                <a:hlinkClick r:id="rId6"/>
              </a:rPr>
              <a:t>의 개념과 </a:t>
            </a:r>
            <a:r>
              <a:rPr lang="ko-KR" altLang="en-US" sz="1200" dirty="0" err="1">
                <a:hlinkClick r:id="rId6"/>
              </a:rPr>
              <a:t>초간단</a:t>
            </a:r>
            <a:r>
              <a:rPr lang="ko-KR" altLang="en-US" sz="1200" dirty="0">
                <a:hlinkClick r:id="rId6"/>
              </a:rPr>
              <a:t> </a:t>
            </a:r>
            <a:r>
              <a:rPr lang="ko-KR" altLang="en-US" sz="1200" dirty="0" err="1">
                <a:hlinkClick r:id="rId6"/>
              </a:rPr>
              <a:t>깃허브</a:t>
            </a:r>
            <a:r>
              <a:rPr lang="ko-KR" altLang="en-US" sz="1200" dirty="0">
                <a:hlinkClick r:id="rId6"/>
              </a:rPr>
              <a:t> 코드 </a:t>
            </a:r>
            <a:r>
              <a:rPr lang="ko-KR" altLang="en-US" sz="1200" dirty="0" smtClean="0">
                <a:hlinkClick r:id="rId6"/>
              </a:rPr>
              <a:t>올리기</a:t>
            </a:r>
            <a:endParaRPr lang="en-US" altLang="ko-KR" sz="1200" dirty="0" smtClean="0"/>
          </a:p>
          <a:p>
            <a:r>
              <a:rPr lang="ko-KR" altLang="en-US" sz="1200" dirty="0">
                <a:hlinkClick r:id="rId7"/>
              </a:rPr>
              <a:t>지옥에서 온 </a:t>
            </a:r>
            <a:r>
              <a:rPr lang="en-US" altLang="ko-KR" sz="1200" dirty="0">
                <a:hlinkClick r:id="rId7"/>
              </a:rPr>
              <a:t>GIT : </a:t>
            </a:r>
            <a:r>
              <a:rPr lang="en-US" altLang="ko-KR" sz="1200" dirty="0" err="1">
                <a:hlinkClick r:id="rId7"/>
              </a:rPr>
              <a:t>git</a:t>
            </a:r>
            <a:r>
              <a:rPr lang="ko-KR" altLang="en-US" sz="1200" dirty="0">
                <a:hlinkClick r:id="rId7"/>
              </a:rPr>
              <a:t>의 원리 </a:t>
            </a:r>
            <a:r>
              <a:rPr lang="ko-KR" altLang="en-US" sz="1200" dirty="0" smtClean="0">
                <a:hlinkClick r:id="rId7"/>
              </a:rPr>
              <a:t>소개</a:t>
            </a:r>
            <a:endParaRPr lang="en-US" altLang="ko-KR" sz="1200" dirty="0" smtClean="0"/>
          </a:p>
          <a:p>
            <a:r>
              <a:rPr lang="en-US" altLang="ko-KR" sz="1200" dirty="0" err="1">
                <a:hlinkClick r:id="rId8"/>
              </a:rPr>
              <a:t>Git</a:t>
            </a:r>
            <a:r>
              <a:rPr lang="en-US" altLang="ko-KR" sz="1200" dirty="0">
                <a:hlinkClick r:id="rId8"/>
              </a:rPr>
              <a:t> </a:t>
            </a:r>
            <a:r>
              <a:rPr lang="ko-KR" altLang="en-US" sz="1200" dirty="0">
                <a:hlinkClick r:id="rId8"/>
              </a:rPr>
              <a:t>내부 구조를 알아보자 </a:t>
            </a:r>
            <a:r>
              <a:rPr lang="en-US" altLang="ko-KR" sz="1200" dirty="0">
                <a:hlinkClick r:id="rId8"/>
              </a:rPr>
              <a:t>(1) </a:t>
            </a:r>
            <a:r>
              <a:rPr lang="ko-KR" altLang="en-US" sz="1200" dirty="0">
                <a:hlinkClick r:id="rId8"/>
              </a:rPr>
              <a:t>기본 </a:t>
            </a:r>
            <a:r>
              <a:rPr lang="ko-KR" altLang="en-US" sz="1200" dirty="0" smtClean="0">
                <a:hlinkClick r:id="rId8"/>
              </a:rPr>
              <a:t>오브젝트</a:t>
            </a:r>
            <a:endParaRPr lang="en-US" altLang="ko-KR" sz="1200" dirty="0" smtClean="0"/>
          </a:p>
          <a:p>
            <a:r>
              <a:rPr lang="en-US" altLang="ko-KR" sz="1200" dirty="0">
                <a:hlinkClick r:id="rId9"/>
              </a:rPr>
              <a:t>[</a:t>
            </a:r>
            <a:r>
              <a:rPr lang="en-US" altLang="ko-KR" sz="1200" dirty="0" err="1">
                <a:hlinkClick r:id="rId9"/>
              </a:rPr>
              <a:t>git</a:t>
            </a:r>
            <a:r>
              <a:rPr lang="en-US" altLang="ko-KR" sz="1200" dirty="0">
                <a:hlinkClick r:id="rId9"/>
              </a:rPr>
              <a:t>] </a:t>
            </a:r>
            <a:r>
              <a:rPr lang="ko-KR" altLang="en-US" sz="1200" dirty="0" err="1">
                <a:hlinkClick r:id="rId9"/>
              </a:rPr>
              <a:t>깃허브</a:t>
            </a:r>
            <a:r>
              <a:rPr lang="ko-KR" altLang="en-US" sz="1200" dirty="0">
                <a:hlinkClick r:id="rId9"/>
              </a:rPr>
              <a:t> </a:t>
            </a:r>
            <a:r>
              <a:rPr lang="ko-KR" altLang="en-US" sz="1200" dirty="0" smtClean="0">
                <a:hlinkClick r:id="rId9"/>
              </a:rPr>
              <a:t>사용법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SourceTree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hlinkClick r:id="rId10"/>
              </a:rPr>
              <a:t>Git</a:t>
            </a:r>
            <a:r>
              <a:rPr lang="en-US" altLang="ko-KR" sz="1200" dirty="0">
                <a:hlinkClick r:id="rId10"/>
              </a:rPr>
              <a:t> GUI </a:t>
            </a:r>
            <a:r>
              <a:rPr lang="ko-KR" altLang="en-US" sz="1200" dirty="0" err="1">
                <a:hlinkClick r:id="rId10"/>
              </a:rPr>
              <a:t>소스트리</a:t>
            </a:r>
            <a:r>
              <a:rPr lang="en-US" altLang="ko-KR" sz="1200" dirty="0">
                <a:hlinkClick r:id="rId10"/>
              </a:rPr>
              <a:t>(</a:t>
            </a:r>
            <a:r>
              <a:rPr lang="en-US" altLang="ko-KR" sz="1200" dirty="0" err="1">
                <a:hlinkClick r:id="rId10"/>
              </a:rPr>
              <a:t>SourceTree</a:t>
            </a:r>
            <a:r>
              <a:rPr lang="en-US" altLang="ko-KR" sz="1200" dirty="0">
                <a:hlinkClick r:id="rId10"/>
              </a:rPr>
              <a:t>) </a:t>
            </a:r>
            <a:r>
              <a:rPr lang="ko-KR" altLang="en-US" sz="1200" dirty="0" err="1">
                <a:hlinkClick r:id="rId10"/>
              </a:rPr>
              <a:t>설치방법과</a:t>
            </a:r>
            <a:r>
              <a:rPr lang="ko-KR" altLang="en-US" sz="1200" dirty="0">
                <a:hlinkClick r:id="rId10"/>
              </a:rPr>
              <a:t> </a:t>
            </a:r>
            <a:r>
              <a:rPr lang="ko-KR" altLang="en-US" sz="1200" dirty="0" smtClean="0">
                <a:hlinkClick r:id="rId10"/>
              </a:rPr>
              <a:t>사용방법</a:t>
            </a:r>
            <a:endParaRPr lang="en-US" altLang="ko-KR" sz="1200" dirty="0" smtClean="0">
              <a:hlinkClick r:id="rId11"/>
            </a:endParaRPr>
          </a:p>
          <a:p>
            <a:r>
              <a:rPr lang="en-US" altLang="ko-KR" sz="1200" dirty="0" err="1" smtClean="0">
                <a:hlinkClick r:id="rId11"/>
              </a:rPr>
              <a:t>Git</a:t>
            </a:r>
            <a:r>
              <a:rPr lang="en-US" altLang="ko-KR" sz="1200" dirty="0" smtClean="0">
                <a:hlinkClick r:id="rId11"/>
              </a:rPr>
              <a:t> </a:t>
            </a:r>
            <a:r>
              <a:rPr lang="ko-KR" altLang="en-US" sz="1200" dirty="0">
                <a:hlinkClick r:id="rId11"/>
              </a:rPr>
              <a:t>활용 </a:t>
            </a:r>
            <a:r>
              <a:rPr lang="en-US" altLang="ko-KR" sz="1200" dirty="0">
                <a:hlinkClick r:id="rId11"/>
              </a:rPr>
              <a:t>- </a:t>
            </a:r>
            <a:r>
              <a:rPr lang="ko-KR" altLang="en-US" sz="1200" dirty="0" err="1">
                <a:hlinkClick r:id="rId11"/>
              </a:rPr>
              <a:t>소스트리</a:t>
            </a:r>
            <a:r>
              <a:rPr lang="en-US" altLang="ko-KR" sz="1200" dirty="0">
                <a:hlinkClick r:id="rId11"/>
              </a:rPr>
              <a:t>(</a:t>
            </a:r>
            <a:r>
              <a:rPr lang="en-US" altLang="ko-KR" sz="1200" dirty="0" err="1">
                <a:hlinkClick r:id="rId11"/>
              </a:rPr>
              <a:t>SourceTree</a:t>
            </a:r>
            <a:r>
              <a:rPr lang="en-US" altLang="ko-KR" sz="1200" dirty="0">
                <a:hlinkClick r:id="rId11"/>
              </a:rPr>
              <a:t>) </a:t>
            </a:r>
            <a:r>
              <a:rPr lang="ko-KR" altLang="en-US" sz="1200" dirty="0">
                <a:hlinkClick r:id="rId11"/>
              </a:rPr>
              <a:t>설치 및 사용방법 </a:t>
            </a:r>
            <a:r>
              <a:rPr lang="en-US" altLang="ko-KR" sz="1200" dirty="0">
                <a:hlinkClick r:id="rId11"/>
              </a:rPr>
              <a:t>: </a:t>
            </a:r>
            <a:r>
              <a:rPr lang="ko-KR" altLang="en-US" sz="1200" dirty="0">
                <a:hlinkClick r:id="rId11"/>
              </a:rPr>
              <a:t>네이버 </a:t>
            </a:r>
            <a:r>
              <a:rPr lang="ko-KR" altLang="en-US" sz="1200" dirty="0" smtClean="0">
                <a:hlinkClick r:id="rId11"/>
              </a:rPr>
              <a:t>블로그</a:t>
            </a:r>
            <a:endParaRPr lang="en-US" altLang="ko-KR" sz="1200" dirty="0" smtClean="0"/>
          </a:p>
          <a:p>
            <a:r>
              <a:rPr lang="en-US" altLang="ko-KR" sz="1200" dirty="0">
                <a:hlinkClick r:id="rId12"/>
              </a:rPr>
              <a:t>[</a:t>
            </a:r>
            <a:r>
              <a:rPr lang="en-US" altLang="ko-KR" sz="1200" dirty="0" err="1">
                <a:hlinkClick r:id="rId12"/>
              </a:rPr>
              <a:t>Git</a:t>
            </a:r>
            <a:r>
              <a:rPr lang="en-US" altLang="ko-KR" sz="1200" dirty="0">
                <a:hlinkClick r:id="rId12"/>
              </a:rPr>
              <a:t>] </a:t>
            </a:r>
            <a:r>
              <a:rPr lang="ko-KR" altLang="en-US" sz="1200" dirty="0" err="1">
                <a:hlinkClick r:id="rId12"/>
              </a:rPr>
              <a:t>소스트리</a:t>
            </a:r>
            <a:r>
              <a:rPr lang="ko-KR" altLang="en-US" sz="1200" dirty="0">
                <a:hlinkClick r:id="rId12"/>
              </a:rPr>
              <a:t> </a:t>
            </a:r>
            <a:r>
              <a:rPr lang="en-US" altLang="ko-KR" sz="1200" dirty="0">
                <a:hlinkClick r:id="rId12"/>
              </a:rPr>
              <a:t>(</a:t>
            </a:r>
            <a:r>
              <a:rPr lang="en-US" altLang="ko-KR" sz="1200" dirty="0" err="1">
                <a:hlinkClick r:id="rId12"/>
              </a:rPr>
              <a:t>SourceTree</a:t>
            </a:r>
            <a:r>
              <a:rPr lang="en-US" altLang="ko-KR" sz="1200" dirty="0">
                <a:hlinkClick r:id="rId12"/>
              </a:rPr>
              <a:t>) </a:t>
            </a:r>
            <a:r>
              <a:rPr lang="ko-KR" altLang="en-US" sz="1200" dirty="0">
                <a:hlinkClick r:id="rId12"/>
              </a:rPr>
              <a:t>설치</a:t>
            </a:r>
            <a:r>
              <a:rPr lang="en-US" altLang="ko-KR" sz="1200" dirty="0">
                <a:hlinkClick r:id="rId12"/>
              </a:rPr>
              <a:t>/</a:t>
            </a:r>
            <a:r>
              <a:rPr lang="ko-KR" altLang="en-US" sz="1200" dirty="0" smtClean="0">
                <a:hlinkClick r:id="rId12"/>
              </a:rPr>
              <a:t>다운로드하기</a:t>
            </a:r>
            <a:endParaRPr lang="en-US" altLang="ko-KR" sz="1200" dirty="0" smtClean="0"/>
          </a:p>
          <a:p>
            <a:r>
              <a:rPr lang="en-US" altLang="ko-KR" sz="1200" dirty="0">
                <a:hlinkClick r:id="rId13"/>
              </a:rPr>
              <a:t>[20.04.08.] </a:t>
            </a:r>
            <a:r>
              <a:rPr lang="en-US" altLang="ko-KR" sz="1200" dirty="0" err="1">
                <a:hlinkClick r:id="rId13"/>
              </a:rPr>
              <a:t>Sourcetree</a:t>
            </a:r>
            <a:r>
              <a:rPr lang="en-US" altLang="ko-KR" sz="1200" dirty="0">
                <a:hlinkClick r:id="rId13"/>
              </a:rPr>
              <a:t> </a:t>
            </a:r>
            <a:r>
              <a:rPr lang="ko-KR" altLang="en-US" sz="1200" dirty="0">
                <a:hlinkClick r:id="rId13"/>
              </a:rPr>
              <a:t>기본 사용 방법 및 </a:t>
            </a:r>
            <a:r>
              <a:rPr lang="en-US" altLang="ko-KR" sz="1200" dirty="0">
                <a:hlinkClick r:id="rId13"/>
              </a:rPr>
              <a:t>GitHub </a:t>
            </a:r>
            <a:r>
              <a:rPr lang="ko-KR" altLang="en-US" sz="1200" dirty="0" smtClean="0">
                <a:hlinkClick r:id="rId13"/>
              </a:rPr>
              <a:t>연동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명령어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hlinkClick r:id="rId14"/>
              </a:rPr>
              <a:t>똘아재의노트</a:t>
            </a:r>
            <a:endParaRPr lang="en-US" altLang="ko-KR" sz="1200" dirty="0" smtClean="0"/>
          </a:p>
          <a:p>
            <a:r>
              <a:rPr lang="en-US" altLang="ko-KR" sz="1200" dirty="0">
                <a:hlinkClick r:id="rId15"/>
              </a:rPr>
              <a:t>[</a:t>
            </a:r>
            <a:r>
              <a:rPr lang="en-US" altLang="ko-KR" sz="1200" dirty="0" err="1">
                <a:hlinkClick r:id="rId15"/>
              </a:rPr>
              <a:t>Git</a:t>
            </a:r>
            <a:r>
              <a:rPr lang="en-US" altLang="ko-KR" sz="1200" dirty="0">
                <a:hlinkClick r:id="rId15"/>
              </a:rPr>
              <a:t>] </a:t>
            </a:r>
            <a:r>
              <a:rPr lang="en-US" altLang="ko-KR" sz="1200" dirty="0" err="1">
                <a:hlinkClick r:id="rId15"/>
              </a:rPr>
              <a:t>git</a:t>
            </a:r>
            <a:r>
              <a:rPr lang="en-US" altLang="ko-KR" sz="1200" dirty="0">
                <a:hlinkClick r:id="rId15"/>
              </a:rPr>
              <a:t> </a:t>
            </a:r>
            <a:r>
              <a:rPr lang="ko-KR" altLang="en-US" sz="1200" dirty="0">
                <a:hlinkClick r:id="rId15"/>
              </a:rPr>
              <a:t>명령어 모음</a:t>
            </a:r>
            <a:r>
              <a:rPr lang="en-US" altLang="ko-KR" sz="1200" dirty="0">
                <a:hlinkClick r:id="rId15"/>
              </a:rPr>
              <a:t>, </a:t>
            </a:r>
            <a:r>
              <a:rPr lang="ko-KR" altLang="en-US" sz="1200" dirty="0">
                <a:hlinkClick r:id="rId15"/>
              </a:rPr>
              <a:t>총 정리 </a:t>
            </a:r>
            <a:r>
              <a:rPr lang="en-US" altLang="ko-KR" sz="1200" dirty="0">
                <a:hlinkClick r:id="rId15"/>
              </a:rPr>
              <a:t>(</a:t>
            </a:r>
            <a:r>
              <a:rPr lang="en-US" altLang="ko-KR" sz="1200" dirty="0" err="1">
                <a:hlinkClick r:id="rId15"/>
              </a:rPr>
              <a:t>gitbash</a:t>
            </a:r>
            <a:r>
              <a:rPr lang="en-US" altLang="ko-KR" sz="1200" dirty="0">
                <a:hlinkClick r:id="rId15"/>
              </a:rPr>
              <a:t>, terminal</a:t>
            </a:r>
            <a:r>
              <a:rPr lang="en-US" altLang="ko-KR" sz="1200" dirty="0" smtClean="0">
                <a:hlinkClick r:id="rId15"/>
              </a:rPr>
              <a:t>)</a:t>
            </a:r>
            <a:endParaRPr lang="en-US" altLang="ko-KR" sz="1200" dirty="0" smtClean="0"/>
          </a:p>
          <a:p>
            <a:r>
              <a:rPr lang="ko-KR" altLang="en-US" sz="1200" dirty="0">
                <a:hlinkClick r:id="rId16"/>
              </a:rPr>
              <a:t>익숙해지면 좋을 깃</a:t>
            </a:r>
            <a:r>
              <a:rPr lang="en-US" altLang="ko-KR" sz="1200" dirty="0">
                <a:hlinkClick r:id="rId16"/>
              </a:rPr>
              <a:t>(</a:t>
            </a:r>
            <a:r>
              <a:rPr lang="en-US" altLang="ko-KR" sz="1200" dirty="0" err="1">
                <a:hlinkClick r:id="rId16"/>
              </a:rPr>
              <a:t>git</a:t>
            </a:r>
            <a:r>
              <a:rPr lang="en-US" altLang="ko-KR" sz="1200" dirty="0">
                <a:hlinkClick r:id="rId16"/>
              </a:rPr>
              <a:t>) </a:t>
            </a:r>
            <a:r>
              <a:rPr lang="ko-KR" altLang="en-US" sz="1200" dirty="0">
                <a:hlinkClick r:id="rId16"/>
              </a:rPr>
              <a:t>명령어 </a:t>
            </a:r>
            <a:r>
              <a:rPr lang="ko-KR" altLang="en-US" sz="1200" dirty="0" smtClean="0">
                <a:hlinkClick r:id="rId16"/>
              </a:rPr>
              <a:t>모음집</a:t>
            </a:r>
            <a:endParaRPr lang="en-US" altLang="ko-KR" sz="1200" dirty="0" smtClean="0"/>
          </a:p>
          <a:p>
            <a:r>
              <a:rPr lang="en-US" altLang="ko-KR" sz="1200" dirty="0">
                <a:hlinkClick r:id="rId17"/>
              </a:rPr>
              <a:t>[GIT] </a:t>
            </a:r>
            <a:r>
              <a:rPr lang="ko-KR" altLang="en-US" sz="1200" dirty="0">
                <a:hlinkClick r:id="rId17"/>
              </a:rPr>
              <a:t>깃 </a:t>
            </a:r>
            <a:r>
              <a:rPr lang="ko-KR" altLang="en-US" sz="1200" dirty="0" err="1">
                <a:hlinkClick r:id="rId17"/>
              </a:rPr>
              <a:t>브랜치</a:t>
            </a:r>
            <a:r>
              <a:rPr lang="ko-KR" altLang="en-US" sz="1200" dirty="0">
                <a:hlinkClick r:id="rId17"/>
              </a:rPr>
              <a:t> 전략 정리 </a:t>
            </a:r>
            <a:r>
              <a:rPr lang="en-US" altLang="ko-KR" sz="1200" dirty="0" smtClean="0">
                <a:hlinkClick r:id="rId17"/>
              </a:rPr>
              <a:t>– </a:t>
            </a:r>
            <a:r>
              <a:rPr lang="en-US" altLang="ko-KR" sz="1200" dirty="0" err="1" smtClean="0">
                <a:hlinkClick r:id="rId17"/>
              </a:rPr>
              <a:t>Github</a:t>
            </a:r>
            <a:r>
              <a:rPr lang="en-US" altLang="ko-KR" sz="1200" dirty="0">
                <a:hlinkClick r:id="rId17"/>
              </a:rPr>
              <a:t> </a:t>
            </a:r>
            <a:r>
              <a:rPr lang="en-US" altLang="ko-KR" sz="1200" dirty="0" smtClean="0">
                <a:hlinkClick r:id="rId17"/>
              </a:rPr>
              <a:t>Flow / </a:t>
            </a:r>
            <a:r>
              <a:rPr lang="en-US" altLang="ko-KR" sz="1200" dirty="0" err="1" smtClean="0">
                <a:hlinkClick r:id="rId17"/>
              </a:rPr>
              <a:t>Git</a:t>
            </a:r>
            <a:r>
              <a:rPr lang="en-US" altLang="ko-KR" sz="1200" dirty="0" smtClean="0">
                <a:hlinkClick r:id="rId17"/>
              </a:rPr>
              <a:t> Flow </a:t>
            </a:r>
            <a:r>
              <a:rPr lang="en-US" altLang="ko-KR" sz="1200" dirty="0">
                <a:hlinkClick r:id="rId17"/>
              </a:rPr>
              <a:t>: </a:t>
            </a:r>
            <a:r>
              <a:rPr lang="ko-KR" altLang="en-US" sz="1200" dirty="0" smtClean="0">
                <a:hlinkClick r:id="rId17"/>
              </a:rPr>
              <a:t>네이버블로그</a:t>
            </a:r>
            <a:endParaRPr lang="en-US" altLang="ko-KR" sz="1200" dirty="0" smtClean="0"/>
          </a:p>
          <a:p>
            <a:r>
              <a:rPr lang="en-US" altLang="ko-KR" sz="1200" dirty="0" err="1">
                <a:hlinkClick r:id="rId18"/>
              </a:rPr>
              <a:t>Git</a:t>
            </a:r>
            <a:r>
              <a:rPr lang="en-US" altLang="ko-KR" sz="1200" dirty="0">
                <a:hlinkClick r:id="rId18"/>
              </a:rPr>
              <a:t> branch </a:t>
            </a:r>
            <a:r>
              <a:rPr lang="ko-KR" altLang="en-US" sz="1200" dirty="0">
                <a:hlinkClick r:id="rId18"/>
              </a:rPr>
              <a:t>주요 명령어 정리 </a:t>
            </a:r>
            <a:r>
              <a:rPr lang="en-US" altLang="ko-KR" sz="1200" dirty="0">
                <a:hlinkClick r:id="rId18"/>
              </a:rPr>
              <a:t>· </a:t>
            </a:r>
            <a:r>
              <a:rPr lang="en-US" altLang="ko-KR" sz="1200" dirty="0" err="1">
                <a:hlinkClick r:id="rId18"/>
              </a:rPr>
              <a:t>Jistol</a:t>
            </a:r>
            <a:r>
              <a:rPr lang="en-US" altLang="ko-KR" sz="1200" dirty="0">
                <a:hlinkClick r:id="rId18"/>
              </a:rPr>
              <a:t> </a:t>
            </a:r>
            <a:r>
              <a:rPr lang="en-US" altLang="ko-KR" sz="1200" dirty="0" err="1">
                <a:hlinkClick r:id="rId18"/>
              </a:rPr>
              <a:t>Github</a:t>
            </a:r>
            <a:r>
              <a:rPr lang="en-US" altLang="ko-KR" sz="1200" dirty="0">
                <a:hlinkClick r:id="rId18"/>
              </a:rPr>
              <a:t> </a:t>
            </a:r>
            <a:r>
              <a:rPr lang="en-US" altLang="ko-KR" sz="1200" dirty="0" smtClean="0">
                <a:hlinkClick r:id="rId18"/>
              </a:rPr>
              <a:t>Page</a:t>
            </a:r>
            <a:endParaRPr lang="en-US" altLang="ko-KR" sz="1200" dirty="0" smtClean="0"/>
          </a:p>
          <a:p>
            <a:r>
              <a:rPr lang="en-US" altLang="ko-KR" sz="1200" dirty="0" err="1">
                <a:hlinkClick r:id="rId19"/>
              </a:rPr>
              <a:t>git</a:t>
            </a:r>
            <a:r>
              <a:rPr lang="en-US" altLang="ko-KR" sz="1200" dirty="0">
                <a:hlinkClick r:id="rId19"/>
              </a:rPr>
              <a:t> </a:t>
            </a:r>
            <a:r>
              <a:rPr lang="en-US" altLang="ko-KR" sz="1200" dirty="0" err="1">
                <a:hlinkClick r:id="rId19"/>
              </a:rPr>
              <a:t>init</a:t>
            </a:r>
            <a:r>
              <a:rPr lang="en-US" altLang="ko-KR" sz="1200" dirty="0">
                <a:hlinkClick r:id="rId19"/>
              </a:rPr>
              <a:t> </a:t>
            </a:r>
            <a:r>
              <a:rPr lang="ko-KR" altLang="en-US" sz="1200" dirty="0">
                <a:hlinkClick r:id="rId19"/>
              </a:rPr>
              <a:t>명령어로 </a:t>
            </a:r>
            <a:r>
              <a:rPr lang="en-US" altLang="ko-KR" sz="1200" dirty="0" err="1">
                <a:hlinkClick r:id="rId19"/>
              </a:rPr>
              <a:t>Git</a:t>
            </a:r>
            <a:r>
              <a:rPr lang="en-US" altLang="ko-KR" sz="1200" dirty="0">
                <a:hlinkClick r:id="rId19"/>
              </a:rPr>
              <a:t> </a:t>
            </a:r>
            <a:r>
              <a:rPr lang="ko-KR" altLang="en-US" sz="1200" dirty="0">
                <a:hlinkClick r:id="rId19"/>
              </a:rPr>
              <a:t>저장소 생성하기 </a:t>
            </a:r>
            <a:r>
              <a:rPr lang="en-US" altLang="ko-KR" sz="1200" dirty="0">
                <a:hlinkClick r:id="rId19"/>
              </a:rPr>
              <a:t>| Engineering Blog by Dale </a:t>
            </a:r>
            <a:r>
              <a:rPr lang="en-US" altLang="ko-KR" sz="1200" dirty="0" err="1" smtClean="0">
                <a:hlinkClick r:id="rId19"/>
              </a:rPr>
              <a:t>Seo</a:t>
            </a:r>
            <a:endParaRPr lang="en-US" altLang="ko-KR" sz="1200" dirty="0" smtClean="0"/>
          </a:p>
          <a:p>
            <a:r>
              <a:rPr lang="ko-KR" altLang="en-US" sz="1200" dirty="0">
                <a:hlinkClick r:id="rId20"/>
              </a:rPr>
              <a:t>작업 분기 </a:t>
            </a:r>
            <a:r>
              <a:rPr lang="en-US" altLang="ko-KR" sz="1200" dirty="0">
                <a:hlinkClick r:id="rId20"/>
              </a:rPr>
              <a:t>| </a:t>
            </a:r>
            <a:r>
              <a:rPr lang="en-US" altLang="ko-KR" sz="1200" dirty="0" err="1">
                <a:hlinkClick r:id="rId20"/>
              </a:rPr>
              <a:t>Git</a:t>
            </a:r>
            <a:r>
              <a:rPr lang="en-US" altLang="ko-KR" sz="1200" dirty="0">
                <a:hlinkClick r:id="rId20"/>
              </a:rPr>
              <a:t> / GitHub </a:t>
            </a:r>
            <a:r>
              <a:rPr lang="ko-KR" altLang="en-US" sz="1200" dirty="0" smtClean="0">
                <a:hlinkClick r:id="rId20"/>
              </a:rPr>
              <a:t>안내서</a:t>
            </a:r>
            <a:endParaRPr lang="en-US" altLang="ko-KR" sz="1200" dirty="0" smtClean="0"/>
          </a:p>
          <a:p>
            <a:r>
              <a:rPr lang="en-US" altLang="ko-KR" sz="1200" dirty="0" err="1">
                <a:hlinkClick r:id="rId21"/>
              </a:rPr>
              <a:t>SourceTree</a:t>
            </a:r>
            <a:r>
              <a:rPr lang="ko-KR" altLang="en-US" sz="1200" dirty="0">
                <a:hlinkClick r:id="rId21"/>
              </a:rPr>
              <a:t>에서 </a:t>
            </a:r>
            <a:r>
              <a:rPr lang="en-US" altLang="ko-KR" sz="1200" dirty="0">
                <a:hlinkClick r:id="rId21"/>
              </a:rPr>
              <a:t>Branch </a:t>
            </a:r>
            <a:r>
              <a:rPr lang="ko-KR" altLang="en-US" sz="1200" dirty="0">
                <a:hlinkClick r:id="rId21"/>
              </a:rPr>
              <a:t>생성과 병합</a:t>
            </a:r>
            <a:r>
              <a:rPr lang="en-US" altLang="ko-KR" sz="1200" dirty="0">
                <a:hlinkClick r:id="rId21"/>
              </a:rPr>
              <a:t>(Merge) </a:t>
            </a:r>
            <a:r>
              <a:rPr lang="ko-KR" altLang="en-US" sz="1200" dirty="0">
                <a:hlinkClick r:id="rId21"/>
              </a:rPr>
              <a:t>그리고 충돌</a:t>
            </a:r>
            <a:r>
              <a:rPr lang="en-US" altLang="ko-KR" sz="1200" dirty="0">
                <a:hlinkClick r:id="rId21"/>
              </a:rPr>
              <a:t>(Conflict) </a:t>
            </a:r>
            <a:r>
              <a:rPr lang="ko-KR" altLang="en-US" sz="1200" dirty="0">
                <a:hlinkClick r:id="rId21"/>
              </a:rPr>
              <a:t>해결 </a:t>
            </a:r>
            <a:r>
              <a:rPr lang="ko-KR" altLang="en-US" sz="1200" dirty="0" smtClean="0">
                <a:hlinkClick r:id="rId21"/>
              </a:rPr>
              <a:t>정리</a:t>
            </a:r>
            <a:endParaRPr lang="en-US" altLang="ko-KR" sz="1200" dirty="0" smtClean="0"/>
          </a:p>
          <a:p>
            <a:r>
              <a:rPr lang="en-US" altLang="ko-KR" sz="1200" dirty="0">
                <a:hlinkClick r:id="rId22"/>
              </a:rPr>
              <a:t>[</a:t>
            </a:r>
            <a:r>
              <a:rPr lang="ko-KR" altLang="en-US" sz="1200" dirty="0" err="1">
                <a:hlinkClick r:id="rId22"/>
              </a:rPr>
              <a:t>소스트리</a:t>
            </a:r>
            <a:r>
              <a:rPr lang="en-US" altLang="ko-KR" sz="1200" dirty="0">
                <a:hlinkClick r:id="rId22"/>
              </a:rPr>
              <a:t>] </a:t>
            </a:r>
            <a:r>
              <a:rPr lang="ko-KR" altLang="en-US" sz="1200" dirty="0">
                <a:hlinkClick r:id="rId22"/>
              </a:rPr>
              <a:t>버전 합치기 </a:t>
            </a:r>
            <a:r>
              <a:rPr lang="en-US" altLang="ko-KR" sz="1200" dirty="0" err="1">
                <a:hlinkClick r:id="rId22"/>
              </a:rPr>
              <a:t>git</a:t>
            </a:r>
            <a:r>
              <a:rPr lang="en-US" altLang="ko-KR" sz="1200" dirty="0">
                <a:hlinkClick r:id="rId22"/>
              </a:rPr>
              <a:t> merge(</a:t>
            </a:r>
            <a:r>
              <a:rPr lang="ko-KR" altLang="en-US" sz="1200" dirty="0">
                <a:hlinkClick r:id="rId22"/>
              </a:rPr>
              <a:t>머지</a:t>
            </a:r>
            <a:r>
              <a:rPr lang="en-US" altLang="ko-KR" sz="1200" dirty="0" smtClean="0">
                <a:hlinkClick r:id="rId22"/>
              </a:rPr>
              <a:t>)</a:t>
            </a:r>
            <a:endParaRPr lang="en-US" altLang="ko-KR" sz="1200" dirty="0" smtClean="0"/>
          </a:p>
          <a:p>
            <a:r>
              <a:rPr lang="en-US" altLang="ko-KR" sz="1200" dirty="0">
                <a:hlinkClick r:id="rId23"/>
              </a:rPr>
              <a:t>[</a:t>
            </a:r>
            <a:r>
              <a:rPr lang="en-US" altLang="ko-KR" sz="1200" dirty="0" err="1">
                <a:hlinkClick r:id="rId23"/>
              </a:rPr>
              <a:t>sourcetree</a:t>
            </a:r>
            <a:r>
              <a:rPr lang="en-US" altLang="ko-KR" sz="1200" dirty="0">
                <a:hlinkClick r:id="rId23"/>
              </a:rPr>
              <a:t>] </a:t>
            </a:r>
            <a:r>
              <a:rPr lang="ko-KR" altLang="en-US" sz="1200" dirty="0" err="1">
                <a:hlinkClick r:id="rId23"/>
              </a:rPr>
              <a:t>소스트리</a:t>
            </a:r>
            <a:r>
              <a:rPr lang="ko-KR" altLang="en-US" sz="1200" dirty="0">
                <a:hlinkClick r:id="rId23"/>
              </a:rPr>
              <a:t> 기본 사용법</a:t>
            </a:r>
            <a:r>
              <a:rPr lang="en-US" altLang="ko-KR" sz="1200" dirty="0">
                <a:hlinkClick r:id="rId23"/>
              </a:rPr>
              <a:t>, </a:t>
            </a:r>
            <a:r>
              <a:rPr lang="ko-KR" altLang="en-US" sz="1200" dirty="0">
                <a:hlinkClick r:id="rId23"/>
              </a:rPr>
              <a:t>보는 </a:t>
            </a:r>
            <a:r>
              <a:rPr lang="ko-KR" altLang="en-US" sz="1200" dirty="0" smtClean="0">
                <a:hlinkClick r:id="rId23"/>
              </a:rPr>
              <a:t>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90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351642" y="2437551"/>
            <a:ext cx="3368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감사합니다 </a:t>
            </a:r>
            <a:r>
              <a:rPr lang="en-US" altLang="ko-KR" sz="48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sz="4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1887415" y="3369733"/>
            <a:ext cx="8348134" cy="2129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1200000">
            <a:off x="10144696" y="3288291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200000">
            <a:off x="1745111" y="3241103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71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05766" y="1207476"/>
            <a:ext cx="2026998" cy="545123"/>
            <a:chOff x="1315013" y="1201615"/>
            <a:chExt cx="2026998" cy="545123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315013" y="1201615"/>
              <a:ext cx="2026998" cy="545123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92843" y="1312593"/>
              <a:ext cx="1473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bg1"/>
                  </a:solidFill>
                </a:rPr>
                <a:t>분산 버전 관리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361472" y="2172799"/>
            <a:ext cx="5644174" cy="3088542"/>
            <a:chOff x="3306395" y="2079014"/>
            <a:chExt cx="5644174" cy="3088542"/>
          </a:xfrm>
        </p:grpSpPr>
        <p:pic>
          <p:nvPicPr>
            <p:cNvPr id="2050" name="Picture 2" descr="Programmer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689" y="2079014"/>
              <a:ext cx="872880" cy="87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Programmer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395" y="2079014"/>
              <a:ext cx="872880" cy="87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Programmer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689" y="4294676"/>
              <a:ext cx="872880" cy="87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Programmer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395" y="4294676"/>
              <a:ext cx="872880" cy="87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Server storag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960" y="3112477"/>
            <a:ext cx="1120408" cy="112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erver storag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168" y="2274590"/>
            <a:ext cx="1009221" cy="10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erver storag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168" y="4531166"/>
            <a:ext cx="1009221" cy="10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Server storag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753" y="2368375"/>
            <a:ext cx="1009221" cy="10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Server storag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646" y="4478529"/>
            <a:ext cx="1009221" cy="10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왼쪽/오른쪽 화살표 5"/>
          <p:cNvSpPr/>
          <p:nvPr/>
        </p:nvSpPr>
        <p:spPr>
          <a:xfrm rot="1421075">
            <a:off x="5223002" y="3342942"/>
            <a:ext cx="1362509" cy="229186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/오른쪽 화살표 22"/>
          <p:cNvSpPr/>
          <p:nvPr/>
        </p:nvSpPr>
        <p:spPr>
          <a:xfrm rot="1421075">
            <a:off x="7548140" y="4363936"/>
            <a:ext cx="1362509" cy="229186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23"/>
          <p:cNvSpPr/>
          <p:nvPr/>
        </p:nvSpPr>
        <p:spPr>
          <a:xfrm rot="20087308">
            <a:off x="7615580" y="3326906"/>
            <a:ext cx="1362509" cy="229186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/오른쪽 화살표 24"/>
          <p:cNvSpPr/>
          <p:nvPr/>
        </p:nvSpPr>
        <p:spPr>
          <a:xfrm rot="20087308">
            <a:off x="5251966" y="4416573"/>
            <a:ext cx="1362509" cy="229186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373987" y="1202042"/>
            <a:ext cx="7520354" cy="4941277"/>
            <a:chOff x="3373987" y="1202042"/>
            <a:chExt cx="7520354" cy="4941277"/>
          </a:xfrm>
        </p:grpSpPr>
        <p:grpSp>
          <p:nvGrpSpPr>
            <p:cNvPr id="26" name="그룹 25"/>
            <p:cNvGrpSpPr/>
            <p:nvPr/>
          </p:nvGrpSpPr>
          <p:grpSpPr>
            <a:xfrm>
              <a:off x="3373987" y="1202042"/>
              <a:ext cx="7520354" cy="4941277"/>
              <a:chOff x="3373987" y="1202042"/>
              <a:chExt cx="7520354" cy="4941277"/>
            </a:xfrm>
          </p:grpSpPr>
          <p:sp>
            <p:nvSpPr>
              <p:cNvPr id="28" name="모서리가 접힌 도형 27"/>
              <p:cNvSpPr/>
              <p:nvPr/>
            </p:nvSpPr>
            <p:spPr>
              <a:xfrm>
                <a:off x="3373987" y="1202042"/>
                <a:ext cx="7520354" cy="4941277"/>
              </a:xfrm>
              <a:prstGeom prst="foldedCorne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81046" y="1546890"/>
                <a:ext cx="4966424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/>
                  <a:t>분산 버전 관리의 장점</a:t>
                </a:r>
                <a:endParaRPr lang="en-US" altLang="ko-KR" b="1" dirty="0" smtClean="0"/>
              </a:p>
              <a:p>
                <a:endParaRPr lang="en-US" altLang="ko-KR" b="1" dirty="0" smtClean="0"/>
              </a:p>
              <a:p>
                <a:r>
                  <a:rPr lang="en-US" altLang="ko-KR" sz="1600" b="1" dirty="0" smtClean="0"/>
                  <a:t>1. </a:t>
                </a:r>
                <a:r>
                  <a:rPr lang="ko-KR" altLang="en-US" sz="1600" b="1" dirty="0" smtClean="0"/>
                  <a:t>서버가 다운되어도 개발을 진행할 수 없다</a:t>
                </a:r>
                <a:endParaRPr lang="en-US" altLang="ko-KR" sz="1600" b="1" dirty="0" smtClean="0"/>
              </a:p>
              <a:p>
                <a:r>
                  <a:rPr lang="en-US" altLang="ko-KR" sz="1600" b="1" dirty="0" smtClean="0"/>
                  <a:t>2. </a:t>
                </a:r>
                <a:r>
                  <a:rPr lang="ko-KR" altLang="en-US" sz="1600" b="1" dirty="0" smtClean="0"/>
                  <a:t>인터넷이 차단된 곳에서도 작업을 진행할 수 있다</a:t>
                </a:r>
                <a:endParaRPr lang="ko-KR" altLang="en-US" sz="1600" b="1" dirty="0"/>
              </a:p>
            </p:txBody>
          </p:sp>
        </p:grpSp>
        <p:pic>
          <p:nvPicPr>
            <p:cNvPr id="3074" name="Picture 2" descr="mercurial logo에 대한 이미지 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7179" y="3900209"/>
              <a:ext cx="2034923" cy="1618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Git logo and symbol, meaning, history, PN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998" y="4044623"/>
              <a:ext cx="2027402" cy="126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arcs-logo | Techrock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2102" y="4333036"/>
              <a:ext cx="2305050" cy="752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181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59224" y="2571403"/>
            <a:ext cx="4073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i="1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Git</a:t>
            </a:r>
            <a:r>
              <a:rPr lang="ko-KR" altLang="en-US" sz="3600" b="1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이</a:t>
            </a:r>
            <a:r>
              <a:rPr lang="ko-KR" altLang="en-US" sz="3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란 무엇인가</a:t>
            </a:r>
            <a:r>
              <a:rPr lang="en-US" altLang="ko-KR" sz="3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1887415" y="3369733"/>
            <a:ext cx="8348134" cy="2129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1200000">
            <a:off x="10144696" y="3288291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200000">
            <a:off x="1745111" y="3241103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0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843409" y="40053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Team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93" y="2921121"/>
            <a:ext cx="1538410" cy="1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etting started with Linux commands - Page 2 of 2 - ExtremeTech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70" y="3136820"/>
            <a:ext cx="2844507" cy="15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7083" y="4575907"/>
            <a:ext cx="221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>
                <a:solidFill>
                  <a:schemeClr val="bg1"/>
                </a:solidFill>
              </a:rPr>
              <a:t>Linux Kernel Team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pic>
        <p:nvPicPr>
          <p:cNvPr id="4104" name="Picture 8" descr="BitK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43" y="2639767"/>
            <a:ext cx="2571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ollars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44" y="27075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323980" y="2393051"/>
            <a:ext cx="2534876" cy="1528972"/>
            <a:chOff x="2590800" y="1066800"/>
            <a:chExt cx="2215662" cy="1336431"/>
          </a:xfrm>
        </p:grpSpPr>
        <p:sp>
          <p:nvSpPr>
            <p:cNvPr id="4" name="직사각형 3"/>
            <p:cNvSpPr/>
            <p:nvPr/>
          </p:nvSpPr>
          <p:spPr>
            <a:xfrm>
              <a:off x="2590800" y="1066800"/>
              <a:ext cx="2215662" cy="1336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4" descr="Git logo and symbol, meaning, history, PNG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930" y="1101451"/>
              <a:ext cx="2027402" cy="126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2177071" y="1166872"/>
            <a:ext cx="7520354" cy="4941277"/>
            <a:chOff x="3373987" y="1202042"/>
            <a:chExt cx="7520354" cy="4941277"/>
          </a:xfrm>
        </p:grpSpPr>
        <p:sp>
          <p:nvSpPr>
            <p:cNvPr id="17" name="모서리가 접힌 도형 16"/>
            <p:cNvSpPr/>
            <p:nvPr/>
          </p:nvSpPr>
          <p:spPr>
            <a:xfrm>
              <a:off x="3373987" y="1202042"/>
              <a:ext cx="7520354" cy="4941277"/>
            </a:xfrm>
            <a:prstGeom prst="foldedCorne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81046" y="1546890"/>
              <a:ext cx="5227713" cy="187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개발자들이 </a:t>
              </a:r>
              <a:r>
                <a:rPr lang="en-US" altLang="ko-KR" b="1" dirty="0" err="1" smtClean="0"/>
                <a:t>Git</a:t>
              </a:r>
              <a:r>
                <a:rPr lang="ko-KR" altLang="en-US" b="1" dirty="0" smtClean="0"/>
                <a:t>을 사용하는 이유</a:t>
              </a:r>
              <a:endParaRPr lang="en-US" altLang="ko-KR" b="1" dirty="0" smtClean="0"/>
            </a:p>
            <a:p>
              <a:endParaRPr lang="en-US" altLang="ko-KR" b="1" dirty="0" smtClean="0"/>
            </a:p>
            <a:p>
              <a:r>
                <a:rPr lang="en-US" altLang="ko-KR" sz="1600" b="1" dirty="0" smtClean="0"/>
                <a:t>1. </a:t>
              </a:r>
              <a:r>
                <a:rPr lang="ko-KR" altLang="en-US" sz="1600" b="1" dirty="0" smtClean="0"/>
                <a:t>가장 대중적으로 사용</a:t>
              </a:r>
              <a:endParaRPr lang="en-US" altLang="ko-KR" sz="1600" b="1" dirty="0" smtClean="0"/>
            </a:p>
            <a:p>
              <a:r>
                <a:rPr lang="en-US" altLang="ko-KR" sz="1600" b="1" dirty="0" smtClean="0"/>
                <a:t>2. </a:t>
              </a:r>
              <a:r>
                <a:rPr lang="ko-KR" altLang="en-US" sz="1600" b="1" dirty="0" smtClean="0"/>
                <a:t>오픈소스 소프트웨어이자 무료 서비스</a:t>
              </a:r>
              <a:endParaRPr lang="en-US" altLang="ko-KR" sz="1600" b="1" dirty="0" smtClean="0"/>
            </a:p>
            <a:p>
              <a:r>
                <a:rPr lang="en-US" altLang="ko-KR" sz="1600" b="1" dirty="0" smtClean="0"/>
                <a:t>3. </a:t>
              </a:r>
              <a:r>
                <a:rPr lang="ko-KR" altLang="en-US" sz="1600" b="1" dirty="0" smtClean="0"/>
                <a:t>가볍고 빠른 작업 속도</a:t>
              </a:r>
              <a:r>
                <a:rPr lang="en-US" altLang="ko-KR" sz="1600" b="1" dirty="0" smtClean="0"/>
                <a:t>(feat. </a:t>
              </a:r>
              <a:r>
                <a:rPr lang="ko-KR" altLang="en-US" sz="1600" b="1" dirty="0" smtClean="0"/>
                <a:t>빠른 </a:t>
              </a:r>
              <a:r>
                <a:rPr lang="ko-KR" altLang="en-US" sz="1600" b="1" dirty="0" err="1" smtClean="0"/>
                <a:t>브랜치</a:t>
              </a:r>
              <a:r>
                <a:rPr lang="en-US" altLang="ko-KR" sz="1600" b="1" dirty="0" smtClean="0"/>
                <a:t>/</a:t>
              </a:r>
              <a:r>
                <a:rPr lang="ko-KR" altLang="en-US" sz="1600" b="1" dirty="0" smtClean="0"/>
                <a:t>머지 작업</a:t>
              </a:r>
              <a:r>
                <a:rPr lang="en-US" altLang="ko-KR" sz="1600" b="1" dirty="0" smtClean="0"/>
                <a:t>)</a:t>
              </a:r>
            </a:p>
            <a:p>
              <a:r>
                <a:rPr lang="en-US" altLang="ko-KR" sz="1600" b="1" dirty="0" smtClean="0"/>
                <a:t>4. </a:t>
              </a:r>
              <a:r>
                <a:rPr lang="ko-KR" altLang="en-US" sz="1600" b="1" dirty="0" smtClean="0"/>
                <a:t>오프라인 작업 가능</a:t>
              </a:r>
              <a:endParaRPr lang="en-US" altLang="ko-KR" sz="1600" b="1" dirty="0" smtClean="0"/>
            </a:p>
            <a:p>
              <a:r>
                <a:rPr lang="en-US" altLang="ko-KR" sz="1600" b="1" dirty="0" smtClean="0"/>
                <a:t>5. </a:t>
              </a:r>
              <a:r>
                <a:rPr lang="ko-KR" altLang="en-US" sz="1600" b="1" dirty="0" smtClean="0"/>
                <a:t>이전 버전으로 리셋이 가능하다</a:t>
              </a:r>
              <a:r>
                <a:rPr lang="en-US" altLang="ko-KR" sz="1600" b="1" dirty="0" smtClean="0"/>
                <a:t>(reset </a:t>
              </a:r>
              <a:r>
                <a:rPr lang="ko-KR" altLang="en-US" sz="1600" b="1" dirty="0" smtClean="0"/>
                <a:t>명령어 이용</a:t>
              </a:r>
              <a:r>
                <a:rPr lang="en-US" altLang="ko-KR" sz="1600" b="1" dirty="0" smtClean="0"/>
                <a:t>)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357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789392" y="2571403"/>
            <a:ext cx="26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i="1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Git</a:t>
            </a:r>
            <a:r>
              <a:rPr lang="ko-KR" altLang="en-US" sz="4000" b="1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의 구조</a:t>
            </a:r>
            <a:endParaRPr lang="ko-KR" altLang="en-US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1887415" y="3369733"/>
            <a:ext cx="8348134" cy="2129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1200000">
            <a:off x="10144696" y="3288291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200000">
            <a:off x="1745111" y="3241103"/>
            <a:ext cx="181708" cy="375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3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986</Words>
  <Application>Microsoft Office PowerPoint</Application>
  <PresentationFormat>와이드스크린</PresentationFormat>
  <Paragraphs>252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김다빈</cp:lastModifiedBy>
  <cp:revision>943</cp:revision>
  <dcterms:created xsi:type="dcterms:W3CDTF">2023-09-09T09:10:22Z</dcterms:created>
  <dcterms:modified xsi:type="dcterms:W3CDTF">2024-03-25T09:52:33Z</dcterms:modified>
</cp:coreProperties>
</file>